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60" r:id="rId3"/>
    <p:sldId id="294" r:id="rId4"/>
    <p:sldId id="279" r:id="rId5"/>
    <p:sldId id="281" r:id="rId6"/>
    <p:sldId id="276" r:id="rId7"/>
    <p:sldId id="288" r:id="rId8"/>
    <p:sldId id="286" r:id="rId9"/>
    <p:sldId id="289" r:id="rId10"/>
    <p:sldId id="300" r:id="rId11"/>
    <p:sldId id="299" r:id="rId12"/>
    <p:sldId id="296" r:id="rId13"/>
    <p:sldId id="268" r:id="rId14"/>
    <p:sldId id="291" r:id="rId15"/>
    <p:sldId id="285" r:id="rId16"/>
    <p:sldId id="277" r:id="rId17"/>
    <p:sldId id="278" r:id="rId18"/>
    <p:sldId id="287" r:id="rId19"/>
    <p:sldId id="295" r:id="rId20"/>
    <p:sldId id="301" r:id="rId2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eGeon Kim" initials="DK" lastIdx="8" clrIdx="0">
    <p:extLst>
      <p:ext uri="{19B8F6BF-5375-455C-9EA6-DF929625EA0E}">
        <p15:presenceInfo xmlns:p15="http://schemas.microsoft.com/office/powerpoint/2012/main" userId="9dce522502c9b7d2" providerId="Windows Live"/>
      </p:ext>
    </p:extLst>
  </p:cmAuthor>
  <p:cmAuthor id="2" name="SWIN" initials="S" lastIdx="1" clrIdx="1">
    <p:extLst>
      <p:ext uri="{19B8F6BF-5375-455C-9EA6-DF929625EA0E}">
        <p15:presenceInfo xmlns:p15="http://schemas.microsoft.com/office/powerpoint/2012/main" userId="SWI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198E0"/>
    <a:srgbClr val="9C5BCD"/>
    <a:srgbClr val="480000"/>
    <a:srgbClr val="6C0000"/>
    <a:srgbClr val="760000"/>
    <a:srgbClr val="960000"/>
    <a:srgbClr val="8563C1"/>
    <a:srgbClr val="6441A4"/>
    <a:srgbClr val="461E64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730" autoAdjust="0"/>
    <p:restoredTop sz="94660"/>
  </p:normalViewPr>
  <p:slideViewPr>
    <p:cSldViewPr snapToGrid="0">
      <p:cViewPr>
        <p:scale>
          <a:sx n="125" d="100"/>
          <a:sy n="125" d="100"/>
        </p:scale>
        <p:origin x="840" y="94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0-11-18T14:41:42.698" idx="1">
    <p:pos x="10" y="10"/>
    <p:text>https://spri.kr/posts/view/12093?code=industry_trend</p:text>
    <p:extLst>
      <p:ext uri="{C676402C-5697-4E1C-873F-D02D1690AC5C}">
        <p15:threadingInfo xmlns:p15="http://schemas.microsoft.com/office/powerpoint/2012/main" timeZoneBias="-540"/>
      </p:ext>
    </p:extLst>
  </p:cm>
  <p:cm authorId="1" dt="2020-11-21T01:30:22.895" idx="7">
    <p:pos x="10" y="146"/>
    <p:text>http://www.kocca.kr/trend/vol18/sub/s31.html</p:text>
    <p:extLst>
      <p:ext uri="{C676402C-5697-4E1C-873F-D02D1690AC5C}">
        <p15:threadingInfo xmlns:p15="http://schemas.microsoft.com/office/powerpoint/2012/main" timeZoneBias="-540">
          <p15:parentCm authorId="2" idx="1"/>
        </p15:threadingInfo>
      </p:ext>
    </p:extLst>
  </p:cm>
  <p:cm authorId="1" dt="2020-11-21T01:30:35.614" idx="8">
    <p:pos x="10" y="282"/>
    <p:text>https://www.sedaily.com/NewsVIew/1Z93OFQ8DT</p:text>
    <p:extLst>
      <p:ext uri="{C676402C-5697-4E1C-873F-D02D1690AC5C}">
        <p15:threadingInfo xmlns:p15="http://schemas.microsoft.com/office/powerpoint/2012/main" timeZoneBias="-540">
          <p15:parentCm authorId="2" idx="1"/>
        </p15:threadingInfo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11-08T18:00:19.918" idx="1">
    <p:pos x="10" y="10"/>
    <p:text>https://biz.chosun.com/site/data/html_dir/2020/04/06/2020040601677.html</p:text>
    <p:extLst>
      <p:ext uri="{C676402C-5697-4E1C-873F-D02D1690AC5C}">
        <p15:threadingInfo xmlns:p15="http://schemas.microsoft.com/office/powerpoint/2012/main" timeZoneBias="-540"/>
      </p:ext>
    </p:extLst>
  </p:cm>
  <p:cm authorId="1" dt="2020-11-08T18:04:39.826" idx="2">
    <p:pos x="10" y="146"/>
    <p:text>https://www.nasmedia.co.kr/%EC%A0%95%EA%B8%B0%EB%B3%B4%EA%B3%A0%EC%84%9C/2019%EB%85%84-6%EC%9B%94-%EA%B8%80%EB%A1%9C%EB%B2%8C-%EC%9D%B8%ED%84%B0%EB%84%B7-%EC%9D%B4%EC%9A%A9-%ED%98%84%ED%99%A9/</p:text>
    <p:extLst>
      <p:ext uri="{C676402C-5697-4E1C-873F-D02D1690AC5C}">
        <p15:threadingInfo xmlns:p15="http://schemas.microsoft.com/office/powerpoint/2012/main" timeZoneBias="-540">
          <p15:parentCm authorId="1" idx="1"/>
        </p15:threadingInfo>
      </p:ext>
    </p:extLst>
  </p:cm>
  <p:cm authorId="1" dt="2020-11-08T18:16:11.221" idx="3">
    <p:pos x="10" y="282"/>
    <p:text>https://www.sandbox.co.kr/news/126</p:text>
    <p:extLst>
      <p:ext uri="{C676402C-5697-4E1C-873F-D02D1690AC5C}">
        <p15:threadingInfo xmlns:p15="http://schemas.microsoft.com/office/powerpoint/2012/main" timeZoneBias="-540">
          <p15:parentCm authorId="1" idx="1"/>
        </p15:threadingInfo>
      </p:ext>
    </p:extLst>
  </p:cm>
  <p:cm authorId="1" dt="2020-11-16T01:45:26.253" idx="4">
    <p:pos x="10" y="418"/>
    <p:text>https://www.hankyung.com/it/article/2020081172261</p:text>
    <p:extLst>
      <p:ext uri="{C676402C-5697-4E1C-873F-D02D1690AC5C}">
        <p15:threadingInfo xmlns:p15="http://schemas.microsoft.com/office/powerpoint/2012/main" timeZoneBias="-540">
          <p15:parentCm authorId="1" idx="1"/>
        </p15:threadingInfo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DC8CF4-4611-4884-8784-5A3F471056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897D820-85A4-4C4C-9784-EA0DE75CEB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9955143-DBAC-4DB4-AC21-ACB4597AFF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1672A-24F0-4031-B47A-54D873A2CF9F}" type="datetimeFigureOut">
              <a:rPr lang="ko-KR" altLang="en-US" smtClean="0"/>
              <a:t>2020-11-21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8D70B2A-D58B-43FC-897F-A6B4CEF356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3EE4B40-7DE3-4FA5-9A3E-1D3FDA55A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D89E8-CD51-4A3E-96A4-D007615535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15762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AC1133-03A1-48A4-9BC7-24C9678C59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272CE51-3AEE-4FD2-8255-CD1236774C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A16E166-278E-41A2-B649-F100919949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1672A-24F0-4031-B47A-54D873A2CF9F}" type="datetimeFigureOut">
              <a:rPr lang="ko-KR" altLang="en-US" smtClean="0"/>
              <a:t>2020-11-21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192EFA9-C4A9-4ED9-B966-23E7944C76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C9D862B-B8A6-49DE-98D9-8E7BE978E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D89E8-CD51-4A3E-96A4-D007615535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9635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8147153-0E22-4D60-99AA-AA2348E221C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5E06B24-334E-423F-B851-4159E4822B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9751189-4CB7-40C1-95AF-FED1172CA4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1672A-24F0-4031-B47A-54D873A2CF9F}" type="datetimeFigureOut">
              <a:rPr lang="ko-KR" altLang="en-US" smtClean="0"/>
              <a:t>2020-11-21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4652DA0-625B-4E46-8F48-2C9767F140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4F2C9D9-8CBA-483D-B29A-327C280376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D89E8-CD51-4A3E-96A4-D007615535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59903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43422F-DAA9-4475-8EC6-723D12A99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0E9AC65-D566-488A-94F7-B37A65D3E8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A66A25-8C46-409B-8B34-0FFE3E36FE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1672A-24F0-4031-B47A-54D873A2CF9F}" type="datetimeFigureOut">
              <a:rPr lang="ko-KR" altLang="en-US" smtClean="0"/>
              <a:t>2020-11-21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4824F4E-FF00-48E0-92DF-8D7651CA36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00907FA-A7A8-461D-A52D-31635B32E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D89E8-CD51-4A3E-96A4-D007615535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03142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BA6AE0-A32A-4619-98ED-3B4A20334E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254E701-0935-4829-A423-BD723BADC4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8E23EA7-9510-4806-AC66-1E5F919F1A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1672A-24F0-4031-B47A-54D873A2CF9F}" type="datetimeFigureOut">
              <a:rPr lang="ko-KR" altLang="en-US" smtClean="0"/>
              <a:t>2020-11-21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62545F0-C23F-4BA1-8222-DD58963994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CD7D323-9B98-4831-ACCD-50EA16A2A9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D89E8-CD51-4A3E-96A4-D007615535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7671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79D7BD-B3E7-4C85-A3F9-5196045FB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4B44885-1D9E-4F5A-9790-0CA566F41F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C486DCA-5539-414C-AD1F-8AC81B1408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30F2CA4-EAB4-4160-9E65-B8EC8C7B32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1672A-24F0-4031-B47A-54D873A2CF9F}" type="datetimeFigureOut">
              <a:rPr lang="ko-KR" altLang="en-US" smtClean="0"/>
              <a:t>2020-11-21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18BAB96-51DB-463B-91AF-60F98867C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731F896-172F-4734-870B-ED91B2136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D89E8-CD51-4A3E-96A4-D007615535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17028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64E4FB-1B05-4A8E-B580-6534422318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320C399-95CF-43EE-8D3C-F1D51704E2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947D90A-3531-43F0-99BB-C5F6E8DC89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5B5EE30-4C2B-4AAF-8CBF-2A06890957E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CC85B51-BA01-4FB5-85A5-6E04E6F95B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EB9FB0E-7DA0-400E-89C2-7280F71853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1672A-24F0-4031-B47A-54D873A2CF9F}" type="datetimeFigureOut">
              <a:rPr lang="ko-KR" altLang="en-US" smtClean="0"/>
              <a:t>2020-11-21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27864C6-FF24-4F6D-8C57-14F3468CC4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BBE6B6F-6EF6-4928-BC7A-71253D2F3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D89E8-CD51-4A3E-96A4-D007615535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27250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4EBC33-378A-4C0E-B4AD-1AF107E03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014E6E5-5768-49AA-B1F2-576DE7D5AC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1672A-24F0-4031-B47A-54D873A2CF9F}" type="datetimeFigureOut">
              <a:rPr lang="ko-KR" altLang="en-US" smtClean="0"/>
              <a:t>2020-11-21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07CF61A-AA66-442D-83AA-9E1808AF76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C58B751-A5F2-4C5C-BB42-E4337FBC8C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D89E8-CD51-4A3E-96A4-D007615535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01149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5D60187-874B-4B7E-8D00-D0AD284B7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1672A-24F0-4031-B47A-54D873A2CF9F}" type="datetimeFigureOut">
              <a:rPr lang="ko-KR" altLang="en-US" smtClean="0"/>
              <a:t>2020-11-21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F4FAD94-0CDB-4BD7-BB83-EE83821076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62FD856-AA4F-46F9-9564-3E8F005934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D89E8-CD51-4A3E-96A4-D007615535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4024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E8F6FD-6DF3-468E-AA7D-21B32582E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993F167-419B-48FF-93F1-F146BBA697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642656A-D93A-408C-B6BD-476AA2CB6B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3E0DC51-0970-4D29-A786-5B41D20BA6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1672A-24F0-4031-B47A-54D873A2CF9F}" type="datetimeFigureOut">
              <a:rPr lang="ko-KR" altLang="en-US" smtClean="0"/>
              <a:t>2020-11-21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C90BAEC-0DE8-4047-B337-1AD4163D44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48C8520-0551-493B-8D66-8C2AD9240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D89E8-CD51-4A3E-96A4-D007615535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82404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489EE0-5483-40F4-BA92-0D7C4168AE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24FD002-1743-4788-BED1-3E70F676E45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DEA7BD-CFB2-4374-BCD3-64D8144B70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84BBB87-6EE9-4752-8C67-F8E38633F0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1672A-24F0-4031-B47A-54D873A2CF9F}" type="datetimeFigureOut">
              <a:rPr lang="ko-KR" altLang="en-US" smtClean="0"/>
              <a:t>2020-11-21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F13C897-AAED-43EF-BD13-4DF8FF4DC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023443F-1DF4-4242-8BD5-72A0BA832F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D89E8-CD51-4A3E-96A4-D007615535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00844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8A2B7B9-AC15-4716-8F44-A87BF72FA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72F3E43-421A-4793-86B3-81665648D6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768E3A-78A0-4ED1-BC02-F1AFCCE0AB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01672A-24F0-4031-B47A-54D873A2CF9F}" type="datetimeFigureOut">
              <a:rPr lang="ko-KR" altLang="en-US" smtClean="0"/>
              <a:t>2020-11-21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8112BBD-CB7A-417F-8AD5-A24084356E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3A33A8-4F17-4C31-9DC3-6ED8C59476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4D89E8-CD51-4A3E-96A4-D007615535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8486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microsoft.com/office/2007/relationships/hdphoto" Target="../media/hdphoto4.wdp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microsoft.com/office/2007/relationships/hdphoto" Target="../media/hdphoto4.wdp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0.png"/><Relationship Id="rId3" Type="http://schemas.openxmlformats.org/officeDocument/2006/relationships/image" Target="../media/image23.png"/><Relationship Id="rId7" Type="http://schemas.openxmlformats.org/officeDocument/2006/relationships/image" Target="../media/image190.png"/><Relationship Id="rId12" Type="http://schemas.openxmlformats.org/officeDocument/2006/relationships/image" Target="../media/image7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0.png"/><Relationship Id="rId11" Type="http://schemas.openxmlformats.org/officeDocument/2006/relationships/image" Target="../media/image230.png"/><Relationship Id="rId5" Type="http://schemas.openxmlformats.org/officeDocument/2006/relationships/image" Target="../media/image170.png"/><Relationship Id="rId10" Type="http://schemas.openxmlformats.org/officeDocument/2006/relationships/image" Target="../media/image220.png"/><Relationship Id="rId4" Type="http://schemas.microsoft.com/office/2007/relationships/hdphoto" Target="../media/hdphoto5.wdp"/><Relationship Id="rId9" Type="http://schemas.openxmlformats.org/officeDocument/2006/relationships/image" Target="../media/image2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10.png"/><Relationship Id="rId10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microsoft.com/office/2007/relationships/hdphoto" Target="../media/hdphoto2.wdp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comments" Target="../comments/comment1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2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TSU's public radio station joins national George Floyd remembrance with  song">
            <a:extLst>
              <a:ext uri="{FF2B5EF4-FFF2-40B4-BE49-F238E27FC236}">
                <a16:creationId xmlns:a16="http://schemas.microsoft.com/office/drawing/2014/main" id="{E3F3F144-6457-4A4D-A12A-BC27E2ED60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EFFC5AF2-3E8A-4995-870E-1BDB3D677CA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3DA791C4-A890-4FF1-A0B7-6889048B58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915382"/>
            <a:ext cx="9144000" cy="2387600"/>
          </a:xfrm>
        </p:spPr>
        <p:txBody>
          <a:bodyPr>
            <a:normAutofit/>
          </a:bodyPr>
          <a:lstStyle/>
          <a:p>
            <a:r>
              <a:rPr lang="en-US" altLang="ko-KR" sz="6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AutoClipping</a:t>
            </a:r>
            <a:endParaRPr lang="ko-KR" altLang="en-US" sz="6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부제목 6">
            <a:extLst>
              <a:ext uri="{FF2B5EF4-FFF2-40B4-BE49-F238E27FC236}">
                <a16:creationId xmlns:a16="http://schemas.microsoft.com/office/drawing/2014/main" id="{61453967-94D6-4CDE-A944-90A9B524E7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686476"/>
            <a:ext cx="9144000" cy="1655762"/>
          </a:xfrm>
        </p:spPr>
        <p:txBody>
          <a:bodyPr/>
          <a:lstStyle/>
          <a:p>
            <a:r>
              <a:rPr lang="en-US" altLang="ko-KR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Get</a:t>
            </a:r>
            <a:r>
              <a:rPr lang="ko-KR" altLang="en-US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Highlight Clip Automatically and Edit Easily</a:t>
            </a:r>
            <a:endParaRPr lang="ko-KR" altLang="en-US" dirty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597C7B7-C2D1-4E2D-BFF4-A756C9D7300D}"/>
              </a:ext>
            </a:extLst>
          </p:cNvPr>
          <p:cNvSpPr/>
          <p:nvPr/>
        </p:nvSpPr>
        <p:spPr>
          <a:xfrm>
            <a:off x="3103351" y="4403718"/>
            <a:ext cx="5985297" cy="666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6341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The Best Tiktok Video Editing Tools! - Pentos - TikTok tools for Smarter  Marketing">
            <a:extLst>
              <a:ext uri="{FF2B5EF4-FFF2-40B4-BE49-F238E27FC236}">
                <a16:creationId xmlns:a16="http://schemas.microsoft.com/office/drawing/2014/main" id="{432CCEB5-C0D4-442B-922F-2A90A38AD8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30"/>
          <a:stretch/>
        </p:blipFill>
        <p:spPr bwMode="auto">
          <a:xfrm>
            <a:off x="0" y="-1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4346982F-E5E1-4E6D-AA03-C73827747762}"/>
              </a:ext>
            </a:extLst>
          </p:cNvPr>
          <p:cNvSpPr/>
          <p:nvPr/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제목 1">
            <a:extLst>
              <a:ext uri="{FF2B5EF4-FFF2-40B4-BE49-F238E27FC236}">
                <a16:creationId xmlns:a16="http://schemas.microsoft.com/office/drawing/2014/main" id="{11CA415A-B837-4BA7-8ACF-4762D1C9E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r"/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Product</a:t>
            </a:r>
            <a:endParaRPr lang="ko-KR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08A4D5D5-D3D3-4FE6-B20D-2146713AF959}"/>
              </a:ext>
            </a:extLst>
          </p:cNvPr>
          <p:cNvGrpSpPr/>
          <p:nvPr/>
        </p:nvGrpSpPr>
        <p:grpSpPr>
          <a:xfrm>
            <a:off x="1066800" y="1752600"/>
            <a:ext cx="10058400" cy="4849057"/>
            <a:chOff x="1066800" y="1760220"/>
            <a:chExt cx="10058400" cy="4849057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F6331F1F-9411-4DB1-9626-C7B34A01CA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0" r="100000">
                          <a14:foregroundMark x1="7111" y1="97222" x2="94722" y2="9861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6800" y="1760220"/>
              <a:ext cx="10058400" cy="2011680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A504B7C6-0798-49F3-8178-68E6FD1B3BD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6800" y="4225289"/>
              <a:ext cx="10058400" cy="2011680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BADB122-E540-42A4-A2C9-A25C93CE8909}"/>
                </a:ext>
              </a:extLst>
            </p:cNvPr>
            <p:cNvSpPr txBox="1"/>
            <p:nvPr/>
          </p:nvSpPr>
          <p:spPr>
            <a:xfrm>
              <a:off x="1066800" y="3771899"/>
              <a:ext cx="19559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Chat Per Minute</a:t>
              </a:r>
              <a:endParaRPr lang="ko-KR" altLang="en-US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4C4DDB0-2554-4BC1-9332-D83781C3F243}"/>
                </a:ext>
              </a:extLst>
            </p:cNvPr>
            <p:cNvSpPr txBox="1"/>
            <p:nvPr/>
          </p:nvSpPr>
          <p:spPr>
            <a:xfrm>
              <a:off x="1066800" y="6239945"/>
              <a:ext cx="25442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“</a:t>
              </a:r>
              <a:r>
                <a:rPr lang="ko-KR" altLang="en-US" dirty="0" err="1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ㅋ</a:t>
              </a:r>
              <a:r>
                <a:rPr lang="en-US" altLang="ko-KR" dirty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“ String Per Minute</a:t>
              </a:r>
              <a:endParaRPr lang="ko-KR" altLang="en-US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61094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The Best Tiktok Video Editing Tools! - Pentos - TikTok tools for Smarter  Marketing">
            <a:extLst>
              <a:ext uri="{FF2B5EF4-FFF2-40B4-BE49-F238E27FC236}">
                <a16:creationId xmlns:a16="http://schemas.microsoft.com/office/drawing/2014/main" id="{432CCEB5-C0D4-442B-922F-2A90A38AD8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30"/>
          <a:stretch/>
        </p:blipFill>
        <p:spPr bwMode="auto">
          <a:xfrm>
            <a:off x="0" y="-1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4346982F-E5E1-4E6D-AA03-C73827747762}"/>
              </a:ext>
            </a:extLst>
          </p:cNvPr>
          <p:cNvSpPr/>
          <p:nvPr/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FDD79996-C893-4150-8118-20C1B47D083E}"/>
              </a:ext>
            </a:extLst>
          </p:cNvPr>
          <p:cNvGrpSpPr/>
          <p:nvPr/>
        </p:nvGrpSpPr>
        <p:grpSpPr>
          <a:xfrm>
            <a:off x="838200" y="1136206"/>
            <a:ext cx="10515600" cy="4655582"/>
            <a:chOff x="838200" y="1136206"/>
            <a:chExt cx="10515600" cy="4655582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D36F7626-290F-4CD4-AEDB-3BA6E712D67A}"/>
                </a:ext>
              </a:extLst>
            </p:cNvPr>
            <p:cNvSpPr/>
            <p:nvPr/>
          </p:nvSpPr>
          <p:spPr>
            <a:xfrm>
              <a:off x="838200" y="1558925"/>
              <a:ext cx="10515600" cy="3740150"/>
            </a:xfrm>
            <a:prstGeom prst="rect">
              <a:avLst/>
            </a:prstGeom>
            <a:noFill/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Create &amp; Fit</a:t>
              </a:r>
            </a:p>
            <a:p>
              <a:pPr algn="ctr"/>
              <a:r>
                <a:rPr lang="en-US" altLang="ko-KR" sz="9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Extraction Model</a:t>
              </a:r>
              <a:endParaRPr lang="ko-KR" altLang="en-US" sz="9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4276E46-5033-4CE4-8D20-8F1652347CEE}"/>
                </a:ext>
              </a:extLst>
            </p:cNvPr>
            <p:cNvSpPr txBox="1"/>
            <p:nvPr/>
          </p:nvSpPr>
          <p:spPr>
            <a:xfrm>
              <a:off x="6534150" y="5422456"/>
              <a:ext cx="48196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dirty="0" err="1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AutoClipping</a:t>
              </a:r>
              <a:endParaRPr lang="ko-KR" altLang="en-US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B3B71F5-78E0-4C93-8985-CA7896EF69D4}"/>
                </a:ext>
              </a:extLst>
            </p:cNvPr>
            <p:cNvSpPr txBox="1"/>
            <p:nvPr/>
          </p:nvSpPr>
          <p:spPr>
            <a:xfrm>
              <a:off x="838200" y="1136206"/>
              <a:ext cx="48196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Product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03848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The Best Tiktok Video Editing Tools! - Pentos - TikTok tools for Smarter  Marketing">
            <a:extLst>
              <a:ext uri="{FF2B5EF4-FFF2-40B4-BE49-F238E27FC236}">
                <a16:creationId xmlns:a16="http://schemas.microsoft.com/office/drawing/2014/main" id="{432CCEB5-C0D4-442B-922F-2A90A38AD8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30"/>
          <a:stretch/>
        </p:blipFill>
        <p:spPr bwMode="auto">
          <a:xfrm>
            <a:off x="0" y="-1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4346982F-E5E1-4E6D-AA03-C73827747762}"/>
              </a:ext>
            </a:extLst>
          </p:cNvPr>
          <p:cNvSpPr/>
          <p:nvPr/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제목 1">
            <a:extLst>
              <a:ext uri="{FF2B5EF4-FFF2-40B4-BE49-F238E27FC236}">
                <a16:creationId xmlns:a16="http://schemas.microsoft.com/office/drawing/2014/main" id="{11CA415A-B837-4BA7-8ACF-4762D1C9E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r"/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Product</a:t>
            </a:r>
            <a:endParaRPr lang="ko-KR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08A4D5D5-D3D3-4FE6-B20D-2146713AF959}"/>
              </a:ext>
            </a:extLst>
          </p:cNvPr>
          <p:cNvGrpSpPr/>
          <p:nvPr/>
        </p:nvGrpSpPr>
        <p:grpSpPr>
          <a:xfrm>
            <a:off x="1066800" y="1752600"/>
            <a:ext cx="10058400" cy="4849057"/>
            <a:chOff x="1066800" y="1760220"/>
            <a:chExt cx="10058400" cy="4849057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F6331F1F-9411-4DB1-9626-C7B34A01CA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0" r="100000">
                          <a14:foregroundMark x1="7111" y1="97222" x2="94722" y2="9861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6800" y="1760220"/>
              <a:ext cx="10058400" cy="2011680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A504B7C6-0798-49F3-8178-68E6FD1B3BD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6800" y="4225289"/>
              <a:ext cx="10058400" cy="2011680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BADB122-E540-42A4-A2C9-A25C93CE8909}"/>
                </a:ext>
              </a:extLst>
            </p:cNvPr>
            <p:cNvSpPr txBox="1"/>
            <p:nvPr/>
          </p:nvSpPr>
          <p:spPr>
            <a:xfrm>
              <a:off x="1066800" y="3771899"/>
              <a:ext cx="19559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Chat Per Minute</a:t>
              </a:r>
              <a:endParaRPr lang="ko-KR" altLang="en-US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4C4DDB0-2554-4BC1-9332-D83781C3F243}"/>
                </a:ext>
              </a:extLst>
            </p:cNvPr>
            <p:cNvSpPr txBox="1"/>
            <p:nvPr/>
          </p:nvSpPr>
          <p:spPr>
            <a:xfrm>
              <a:off x="1066800" y="6239945"/>
              <a:ext cx="25442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“</a:t>
              </a:r>
              <a:r>
                <a:rPr lang="ko-KR" altLang="en-US" dirty="0" err="1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ㅋ</a:t>
              </a:r>
              <a:r>
                <a:rPr lang="en-US" altLang="ko-KR" dirty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“ String Per Minute</a:t>
              </a:r>
              <a:endParaRPr lang="ko-KR" altLang="en-US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8842A214-DE00-4B64-9C47-85681DCFE8AF}"/>
              </a:ext>
            </a:extLst>
          </p:cNvPr>
          <p:cNvGrpSpPr/>
          <p:nvPr/>
        </p:nvGrpSpPr>
        <p:grpSpPr>
          <a:xfrm>
            <a:off x="1600200" y="1787722"/>
            <a:ext cx="9067800" cy="1878095"/>
            <a:chOff x="1600200" y="1787722"/>
            <a:chExt cx="9067800" cy="1878095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674C0149-D00D-4E3B-B3C7-6E8FAEA9B654}"/>
                </a:ext>
              </a:extLst>
            </p:cNvPr>
            <p:cNvSpPr/>
            <p:nvPr/>
          </p:nvSpPr>
          <p:spPr>
            <a:xfrm>
              <a:off x="1600200" y="2825353"/>
              <a:ext cx="480060" cy="833435"/>
            </a:xfrm>
            <a:prstGeom prst="rect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FBC4EB03-679E-4369-8F87-FDC3334D12B0}"/>
                </a:ext>
              </a:extLst>
            </p:cNvPr>
            <p:cNvSpPr/>
            <p:nvPr/>
          </p:nvSpPr>
          <p:spPr>
            <a:xfrm>
              <a:off x="3863340" y="2825353"/>
              <a:ext cx="480060" cy="833435"/>
            </a:xfrm>
            <a:prstGeom prst="rect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25903009-F98D-4A0A-81F5-333FC30C4CBA}"/>
                </a:ext>
              </a:extLst>
            </p:cNvPr>
            <p:cNvSpPr/>
            <p:nvPr/>
          </p:nvSpPr>
          <p:spPr>
            <a:xfrm>
              <a:off x="4751070" y="2823686"/>
              <a:ext cx="480060" cy="833435"/>
            </a:xfrm>
            <a:prstGeom prst="rect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C8D9D309-531A-4996-B01C-FA9D3F91CD38}"/>
                </a:ext>
              </a:extLst>
            </p:cNvPr>
            <p:cNvSpPr/>
            <p:nvPr/>
          </p:nvSpPr>
          <p:spPr>
            <a:xfrm>
              <a:off x="6381750" y="2659380"/>
              <a:ext cx="480060" cy="997741"/>
            </a:xfrm>
            <a:prstGeom prst="rect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CEF5606-B8DF-4B53-9E52-80B0C5EC8308}"/>
                </a:ext>
              </a:extLst>
            </p:cNvPr>
            <p:cNvSpPr/>
            <p:nvPr/>
          </p:nvSpPr>
          <p:spPr>
            <a:xfrm>
              <a:off x="7029450" y="2659380"/>
              <a:ext cx="480060" cy="997741"/>
            </a:xfrm>
            <a:prstGeom prst="rect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DE39AA85-0940-40AD-B974-FECEFF119F93}"/>
                </a:ext>
              </a:extLst>
            </p:cNvPr>
            <p:cNvSpPr/>
            <p:nvPr/>
          </p:nvSpPr>
          <p:spPr>
            <a:xfrm>
              <a:off x="8332470" y="2034541"/>
              <a:ext cx="312420" cy="1631276"/>
            </a:xfrm>
            <a:prstGeom prst="rect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C8AE7797-4454-48FB-9176-9951D7DDC8EF}"/>
                </a:ext>
              </a:extLst>
            </p:cNvPr>
            <p:cNvSpPr/>
            <p:nvPr/>
          </p:nvSpPr>
          <p:spPr>
            <a:xfrm>
              <a:off x="10355580" y="1787724"/>
              <a:ext cx="312420" cy="1878093"/>
            </a:xfrm>
            <a:prstGeom prst="rect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46FB0F49-516F-4228-926C-A8BDEB75FADF}"/>
                </a:ext>
              </a:extLst>
            </p:cNvPr>
            <p:cNvSpPr/>
            <p:nvPr/>
          </p:nvSpPr>
          <p:spPr>
            <a:xfrm>
              <a:off x="9806940" y="1787723"/>
              <a:ext cx="312420" cy="1878093"/>
            </a:xfrm>
            <a:prstGeom prst="rect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1AF76A6B-E84F-4E59-883B-76E43A925831}"/>
                </a:ext>
              </a:extLst>
            </p:cNvPr>
            <p:cNvSpPr/>
            <p:nvPr/>
          </p:nvSpPr>
          <p:spPr>
            <a:xfrm>
              <a:off x="9113520" y="1787722"/>
              <a:ext cx="457200" cy="1878093"/>
            </a:xfrm>
            <a:prstGeom prst="rect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56110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3.7037E-6 L 0.00091 0.35926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" y="1796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The Best Tiktok Video Editing Tools! - Pentos - TikTok tools for Smarter  Marketing">
            <a:extLst>
              <a:ext uri="{FF2B5EF4-FFF2-40B4-BE49-F238E27FC236}">
                <a16:creationId xmlns:a16="http://schemas.microsoft.com/office/drawing/2014/main" id="{432CCEB5-C0D4-442B-922F-2A90A38AD8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30"/>
          <a:stretch/>
        </p:blipFill>
        <p:spPr bwMode="auto">
          <a:xfrm>
            <a:off x="0" y="-1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4346982F-E5E1-4E6D-AA03-C73827747762}"/>
              </a:ext>
            </a:extLst>
          </p:cNvPr>
          <p:cNvSpPr/>
          <p:nvPr/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제목 1">
            <a:extLst>
              <a:ext uri="{FF2B5EF4-FFF2-40B4-BE49-F238E27FC236}">
                <a16:creationId xmlns:a16="http://schemas.microsoft.com/office/drawing/2014/main" id="{11CA415A-B837-4BA7-8ACF-4762D1C9E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r"/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Product</a:t>
            </a:r>
            <a:endParaRPr lang="ko-KR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71794BC8-685D-4E63-9A66-2AAE500EAC33}"/>
              </a:ext>
            </a:extLst>
          </p:cNvPr>
          <p:cNvGrpSpPr/>
          <p:nvPr/>
        </p:nvGrpSpPr>
        <p:grpSpPr>
          <a:xfrm>
            <a:off x="1128603" y="1828435"/>
            <a:ext cx="9934793" cy="3850419"/>
            <a:chOff x="790598" y="1690688"/>
            <a:chExt cx="9934793" cy="3850419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A3C4138B-83B4-4362-999F-C2EFF5DC552D}"/>
                </a:ext>
              </a:extLst>
            </p:cNvPr>
            <p:cNvGrpSpPr/>
            <p:nvPr/>
          </p:nvGrpSpPr>
          <p:grpSpPr>
            <a:xfrm>
              <a:off x="790598" y="3007333"/>
              <a:ext cx="1540706" cy="1609250"/>
              <a:chOff x="1035373" y="3159454"/>
              <a:chExt cx="1540706" cy="1609250"/>
            </a:xfrm>
          </p:grpSpPr>
          <p:pic>
            <p:nvPicPr>
              <p:cNvPr id="1026" name="Picture 2" descr="Globe network icon PNG and SVG Vector Free Download">
                <a:extLst>
                  <a:ext uri="{FF2B5EF4-FFF2-40B4-BE49-F238E27FC236}">
                    <a16:creationId xmlns:a16="http://schemas.microsoft.com/office/drawing/2014/main" id="{5C58D9C8-45E5-4594-B7CF-334258A03A8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72117" y="3159454"/>
                <a:ext cx="1067223" cy="106722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805053B-462A-4A4D-A901-EBBB085B2444}"/>
                  </a:ext>
                </a:extLst>
              </p:cNvPr>
              <p:cNvSpPr txBox="1"/>
              <p:nvPr/>
            </p:nvSpPr>
            <p:spPr>
              <a:xfrm>
                <a:off x="1035373" y="4399372"/>
                <a:ext cx="154070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>
                    <a:solidFill>
                      <a:schemeClr val="bg1"/>
                    </a:solidFill>
                    <a:latin typeface="나눔바른고딕 Light" panose="020B0603020101020101" pitchFamily="50" charset="-127"/>
                    <a:ea typeface="나눔바른고딕 Light" panose="020B0603020101020101" pitchFamily="50" charset="-127"/>
                  </a:rPr>
                  <a:t>Twitch API</a:t>
                </a:r>
                <a:endParaRPr lang="ko-KR" altLang="en-US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endParaRPr>
              </a:p>
            </p:txBody>
          </p:sp>
        </p:grp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D0B4BC0E-D08B-43E0-90F8-29D47278D50A}"/>
                </a:ext>
              </a:extLst>
            </p:cNvPr>
            <p:cNvGrpSpPr/>
            <p:nvPr/>
          </p:nvGrpSpPr>
          <p:grpSpPr>
            <a:xfrm>
              <a:off x="3224458" y="1690688"/>
              <a:ext cx="7500933" cy="3850419"/>
              <a:chOff x="941649" y="1956243"/>
              <a:chExt cx="7500933" cy="3850419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타원 40">
                    <a:extLst>
                      <a:ext uri="{FF2B5EF4-FFF2-40B4-BE49-F238E27FC236}">
                        <a16:creationId xmlns:a16="http://schemas.microsoft.com/office/drawing/2014/main" id="{F88A1F13-8BFF-48FA-927A-891A3AB5247A}"/>
                      </a:ext>
                    </a:extLst>
                  </p:cNvPr>
                  <p:cNvSpPr/>
                  <p:nvPr/>
                </p:nvSpPr>
                <p:spPr>
                  <a:xfrm>
                    <a:off x="2309148" y="1956243"/>
                    <a:ext cx="937549" cy="937549"/>
                  </a:xfrm>
                  <a:prstGeom prst="ellipse">
                    <a:avLst/>
                  </a:prstGeom>
                  <a:noFill/>
                  <a:ln w="3810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sz="2400" dirty="0"/>
                  </a:p>
                </p:txBody>
              </p:sp>
            </mc:Choice>
            <mc:Fallback xmlns="">
              <p:sp>
                <p:nvSpPr>
                  <p:cNvPr id="41" name="타원 40">
                    <a:extLst>
                      <a:ext uri="{FF2B5EF4-FFF2-40B4-BE49-F238E27FC236}">
                        <a16:creationId xmlns:a16="http://schemas.microsoft.com/office/drawing/2014/main" id="{F88A1F13-8BFF-48FA-927A-891A3AB5247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309148" y="1956243"/>
                    <a:ext cx="937549" cy="937549"/>
                  </a:xfrm>
                  <a:prstGeom prst="ellipse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  <a:ln w="38100">
                    <a:solidFill>
                      <a:schemeClr val="bg1"/>
                    </a:solidFill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2" name="타원 41">
                    <a:extLst>
                      <a:ext uri="{FF2B5EF4-FFF2-40B4-BE49-F238E27FC236}">
                        <a16:creationId xmlns:a16="http://schemas.microsoft.com/office/drawing/2014/main" id="{7890ED53-F7C5-4418-A45F-6425BB63BE90}"/>
                      </a:ext>
                    </a:extLst>
                  </p:cNvPr>
                  <p:cNvSpPr/>
                  <p:nvPr/>
                </p:nvSpPr>
                <p:spPr>
                  <a:xfrm>
                    <a:off x="2309149" y="3336794"/>
                    <a:ext cx="937549" cy="937549"/>
                  </a:xfrm>
                  <a:prstGeom prst="ellipse">
                    <a:avLst/>
                  </a:prstGeom>
                  <a:noFill/>
                  <a:ln w="3810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sz="2400" dirty="0"/>
                  </a:p>
                </p:txBody>
              </p:sp>
            </mc:Choice>
            <mc:Fallback xmlns="">
              <p:sp>
                <p:nvSpPr>
                  <p:cNvPr id="42" name="타원 41">
                    <a:extLst>
                      <a:ext uri="{FF2B5EF4-FFF2-40B4-BE49-F238E27FC236}">
                        <a16:creationId xmlns:a16="http://schemas.microsoft.com/office/drawing/2014/main" id="{7890ED53-F7C5-4418-A45F-6425BB63BE90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309149" y="3336794"/>
                    <a:ext cx="937549" cy="937549"/>
                  </a:xfrm>
                  <a:prstGeom prst="ellipse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  <a:ln w="38100">
                    <a:solidFill>
                      <a:schemeClr val="bg1"/>
                    </a:solidFill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3" name="타원 42">
                    <a:extLst>
                      <a:ext uri="{FF2B5EF4-FFF2-40B4-BE49-F238E27FC236}">
                        <a16:creationId xmlns:a16="http://schemas.microsoft.com/office/drawing/2014/main" id="{19C75387-1E68-48BB-A8F3-AFFFB780C8EC}"/>
                      </a:ext>
                    </a:extLst>
                  </p:cNvPr>
                  <p:cNvSpPr/>
                  <p:nvPr/>
                </p:nvSpPr>
                <p:spPr>
                  <a:xfrm>
                    <a:off x="2309147" y="4869113"/>
                    <a:ext cx="937549" cy="937549"/>
                  </a:xfrm>
                  <a:prstGeom prst="ellipse">
                    <a:avLst/>
                  </a:prstGeom>
                  <a:noFill/>
                  <a:ln w="3810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sz="2400" dirty="0"/>
                  </a:p>
                </p:txBody>
              </p:sp>
            </mc:Choice>
            <mc:Fallback xmlns="">
              <p:sp>
                <p:nvSpPr>
                  <p:cNvPr id="43" name="타원 42">
                    <a:extLst>
                      <a:ext uri="{FF2B5EF4-FFF2-40B4-BE49-F238E27FC236}">
                        <a16:creationId xmlns:a16="http://schemas.microsoft.com/office/drawing/2014/main" id="{19C75387-1E68-48BB-A8F3-AFFFB780C8E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309147" y="4869113"/>
                    <a:ext cx="937549" cy="937549"/>
                  </a:xfrm>
                  <a:prstGeom prst="ellipse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  <a:ln w="38100">
                    <a:solidFill>
                      <a:schemeClr val="bg1"/>
                    </a:solidFill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4" name="타원 43">
                <a:extLst>
                  <a:ext uri="{FF2B5EF4-FFF2-40B4-BE49-F238E27FC236}">
                    <a16:creationId xmlns:a16="http://schemas.microsoft.com/office/drawing/2014/main" id="{CA94D19E-C6B5-4BCC-80B4-378BDDFF64ED}"/>
                  </a:ext>
                </a:extLst>
              </p:cNvPr>
              <p:cNvSpPr/>
              <p:nvPr/>
            </p:nvSpPr>
            <p:spPr>
              <a:xfrm>
                <a:off x="4116729" y="3336794"/>
                <a:ext cx="937549" cy="937549"/>
              </a:xfrm>
              <a:prstGeom prst="ellipse">
                <a:avLst/>
              </a:prstGeom>
              <a:noFill/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l-GR" altLang="ko-KR" sz="4000" b="1" i="0" dirty="0">
                    <a:solidFill>
                      <a:srgbClr val="DDDDDD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Open Sans"/>
                  </a:rPr>
                  <a:t>Σ</a:t>
                </a:r>
                <a:endParaRPr lang="ko-KR" altLang="en-US" sz="4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cxnSp>
            <p:nvCxnSpPr>
              <p:cNvPr id="45" name="직선 화살표 연결선 44">
                <a:extLst>
                  <a:ext uri="{FF2B5EF4-FFF2-40B4-BE49-F238E27FC236}">
                    <a16:creationId xmlns:a16="http://schemas.microsoft.com/office/drawing/2014/main" id="{9131E9A7-1052-4CA4-BC0A-B9BFFEFEE49B}"/>
                  </a:ext>
                </a:extLst>
              </p:cNvPr>
              <p:cNvCxnSpPr>
                <a:stCxn id="41" idx="5"/>
                <a:endCxn id="44" idx="1"/>
              </p:cNvCxnSpPr>
              <p:nvPr/>
            </p:nvCxnSpPr>
            <p:spPr>
              <a:xfrm>
                <a:off x="3109396" y="2756491"/>
                <a:ext cx="1144634" cy="717604"/>
              </a:xfrm>
              <a:prstGeom prst="straightConnector1">
                <a:avLst/>
              </a:prstGeom>
              <a:ln w="3810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화살표 연결선 45">
                <a:extLst>
                  <a:ext uri="{FF2B5EF4-FFF2-40B4-BE49-F238E27FC236}">
                    <a16:creationId xmlns:a16="http://schemas.microsoft.com/office/drawing/2014/main" id="{97FBB76C-6C58-4F13-8DBD-264CB7F4EE3F}"/>
                  </a:ext>
                </a:extLst>
              </p:cNvPr>
              <p:cNvCxnSpPr>
                <a:cxnSpLocks/>
                <a:stCxn id="43" idx="7"/>
                <a:endCxn id="44" idx="3"/>
              </p:cNvCxnSpPr>
              <p:nvPr/>
            </p:nvCxnSpPr>
            <p:spPr>
              <a:xfrm flipV="1">
                <a:off x="3109395" y="4137042"/>
                <a:ext cx="1144635" cy="869372"/>
              </a:xfrm>
              <a:prstGeom prst="straightConnector1">
                <a:avLst/>
              </a:prstGeom>
              <a:ln w="3810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화살표 연결선 46">
                <a:extLst>
                  <a:ext uri="{FF2B5EF4-FFF2-40B4-BE49-F238E27FC236}">
                    <a16:creationId xmlns:a16="http://schemas.microsoft.com/office/drawing/2014/main" id="{46D8851D-59DF-4E93-A24C-2AE55FCAC9E7}"/>
                  </a:ext>
                </a:extLst>
              </p:cNvPr>
              <p:cNvCxnSpPr>
                <a:stCxn id="42" idx="6"/>
                <a:endCxn id="44" idx="2"/>
              </p:cNvCxnSpPr>
              <p:nvPr/>
            </p:nvCxnSpPr>
            <p:spPr>
              <a:xfrm>
                <a:off x="3246698" y="3805569"/>
                <a:ext cx="870031" cy="0"/>
              </a:xfrm>
              <a:prstGeom prst="straightConnector1">
                <a:avLst/>
              </a:prstGeom>
              <a:ln w="3810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타원 47">
                <a:extLst>
                  <a:ext uri="{FF2B5EF4-FFF2-40B4-BE49-F238E27FC236}">
                    <a16:creationId xmlns:a16="http://schemas.microsoft.com/office/drawing/2014/main" id="{D959F9CC-0827-4EC8-99E4-6D3305A5C228}"/>
                  </a:ext>
                </a:extLst>
              </p:cNvPr>
              <p:cNvSpPr/>
              <p:nvPr/>
            </p:nvSpPr>
            <p:spPr>
              <a:xfrm>
                <a:off x="5809359" y="3336794"/>
                <a:ext cx="937549" cy="937549"/>
              </a:xfrm>
              <a:prstGeom prst="ellipse">
                <a:avLst/>
              </a:prstGeom>
              <a:noFill/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/>
              </a:p>
            </p:txBody>
          </p:sp>
          <p:cxnSp>
            <p:nvCxnSpPr>
              <p:cNvPr id="49" name="직선 화살표 연결선 48">
                <a:extLst>
                  <a:ext uri="{FF2B5EF4-FFF2-40B4-BE49-F238E27FC236}">
                    <a16:creationId xmlns:a16="http://schemas.microsoft.com/office/drawing/2014/main" id="{0B933A84-DB05-41BF-9C1E-AAF1CC545488}"/>
                  </a:ext>
                </a:extLst>
              </p:cNvPr>
              <p:cNvCxnSpPr>
                <a:cxnSpLocks/>
                <a:stCxn id="44" idx="6"/>
                <a:endCxn id="48" idx="2"/>
              </p:cNvCxnSpPr>
              <p:nvPr/>
            </p:nvCxnSpPr>
            <p:spPr>
              <a:xfrm>
                <a:off x="5054278" y="3805569"/>
                <a:ext cx="755081" cy="0"/>
              </a:xfrm>
              <a:prstGeom prst="straightConnector1">
                <a:avLst/>
              </a:prstGeom>
              <a:ln w="3810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연결선: 구부러짐 49">
                <a:extLst>
                  <a:ext uri="{FF2B5EF4-FFF2-40B4-BE49-F238E27FC236}">
                    <a16:creationId xmlns:a16="http://schemas.microsoft.com/office/drawing/2014/main" id="{0A06DD73-2806-4E05-8EDE-1A51A2DB7B2B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V="1">
                <a:off x="5991827" y="3610492"/>
                <a:ext cx="561140" cy="390152"/>
              </a:xfrm>
              <a:prstGeom prst="curvedConnector3">
                <a:avLst/>
              </a:prstGeom>
              <a:ln w="571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D33C995E-87C8-4388-BF80-8FDE780280CD}"/>
                  </a:ext>
                </a:extLst>
              </p:cNvPr>
              <p:cNvSpPr txBox="1"/>
              <p:nvPr/>
            </p:nvSpPr>
            <p:spPr>
              <a:xfrm>
                <a:off x="5666606" y="4343307"/>
                <a:ext cx="12115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Sigmoid</a:t>
                </a:r>
                <a:endParaRPr lang="ko-KR" altLang="en-US" dirty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  <p:cxnSp>
            <p:nvCxnSpPr>
              <p:cNvPr id="52" name="직선 화살표 연결선 51">
                <a:extLst>
                  <a:ext uri="{FF2B5EF4-FFF2-40B4-BE49-F238E27FC236}">
                    <a16:creationId xmlns:a16="http://schemas.microsoft.com/office/drawing/2014/main" id="{7A4C8D38-8D16-4A85-9250-27C68674E314}"/>
                  </a:ext>
                </a:extLst>
              </p:cNvPr>
              <p:cNvCxnSpPr>
                <a:cxnSpLocks/>
                <a:stCxn id="48" idx="6"/>
                <a:endCxn id="53" idx="2"/>
              </p:cNvCxnSpPr>
              <p:nvPr/>
            </p:nvCxnSpPr>
            <p:spPr>
              <a:xfrm flipV="1">
                <a:off x="6746908" y="3805568"/>
                <a:ext cx="758125" cy="1"/>
              </a:xfrm>
              <a:prstGeom prst="straightConnector1">
                <a:avLst/>
              </a:prstGeom>
              <a:ln w="3810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3" name="타원 52">
                    <a:extLst>
                      <a:ext uri="{FF2B5EF4-FFF2-40B4-BE49-F238E27FC236}">
                        <a16:creationId xmlns:a16="http://schemas.microsoft.com/office/drawing/2014/main" id="{CC60BEC4-E95E-46C1-BABA-5A54ED0AAA43}"/>
                      </a:ext>
                    </a:extLst>
                  </p:cNvPr>
                  <p:cNvSpPr/>
                  <p:nvPr/>
                </p:nvSpPr>
                <p:spPr>
                  <a:xfrm>
                    <a:off x="7505033" y="3336793"/>
                    <a:ext cx="937549" cy="937549"/>
                  </a:xfrm>
                  <a:prstGeom prst="ellipse">
                    <a:avLst/>
                  </a:prstGeom>
                  <a:noFill/>
                  <a:ln w="3810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oMath>
                      </m:oMathPara>
                    </a14:m>
                    <a:endParaRPr lang="ko-KR" altLang="en-US" sz="2400" dirty="0"/>
                  </a:p>
                </p:txBody>
              </p:sp>
            </mc:Choice>
            <mc:Fallback xmlns="">
              <p:sp>
                <p:nvSpPr>
                  <p:cNvPr id="53" name="타원 52">
                    <a:extLst>
                      <a:ext uri="{FF2B5EF4-FFF2-40B4-BE49-F238E27FC236}">
                        <a16:creationId xmlns:a16="http://schemas.microsoft.com/office/drawing/2014/main" id="{CC60BEC4-E95E-46C1-BABA-5A54ED0AAA4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505033" y="3336793"/>
                    <a:ext cx="937549" cy="937549"/>
                  </a:xfrm>
                  <a:prstGeom prst="ellipse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  <a:ln w="38100">
                    <a:solidFill>
                      <a:schemeClr val="bg1"/>
                    </a:solidFill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F865EB21-2BC9-4507-B497-740727A762D1}"/>
                  </a:ext>
                </a:extLst>
              </p:cNvPr>
              <p:cNvSpPr txBox="1"/>
              <p:nvPr/>
            </p:nvSpPr>
            <p:spPr>
              <a:xfrm>
                <a:off x="1097567" y="2095693"/>
                <a:ext cx="121158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Chat Per Minute</a:t>
                </a:r>
                <a:endParaRPr lang="ko-KR" altLang="en-US" dirty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C06AB8CD-C54D-46AA-9DB7-762A0A1A88A0}"/>
                  </a:ext>
                </a:extLst>
              </p:cNvPr>
              <p:cNvSpPr txBox="1"/>
              <p:nvPr/>
            </p:nvSpPr>
            <p:spPr>
              <a:xfrm>
                <a:off x="941649" y="3483535"/>
                <a:ext cx="136749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Broadcast</a:t>
                </a:r>
              </a:p>
              <a:p>
                <a:pPr algn="ctr"/>
                <a:r>
                  <a:rPr lang="en-US" altLang="ko-KR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Sound</a:t>
                </a:r>
                <a:endParaRPr lang="ko-KR" altLang="en-US" dirty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7B27D76-E3E0-424D-9DD0-F1706648DAFE}"/>
                  </a:ext>
                </a:extLst>
              </p:cNvPr>
              <p:cNvSpPr txBox="1"/>
              <p:nvPr/>
            </p:nvSpPr>
            <p:spPr>
              <a:xfrm>
                <a:off x="941649" y="5009696"/>
                <a:ext cx="136749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‘</a:t>
                </a:r>
                <a:r>
                  <a:rPr lang="ko-KR" altLang="en-US" dirty="0" err="1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ㅋ</a:t>
                </a:r>
                <a:r>
                  <a:rPr lang="en-US" altLang="ko-KR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’ String</a:t>
                </a:r>
                <a:br>
                  <a:rPr lang="en-US" altLang="ko-KR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</a:br>
                <a:r>
                  <a:rPr lang="en-US" altLang="ko-KR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Per Minute</a:t>
                </a:r>
                <a:endParaRPr lang="ko-KR" altLang="en-US" dirty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9" name="TextBox 68">
                    <a:extLst>
                      <a:ext uri="{FF2B5EF4-FFF2-40B4-BE49-F238E27FC236}">
                        <a16:creationId xmlns:a16="http://schemas.microsoft.com/office/drawing/2014/main" id="{E0434609-7604-432D-AA01-8151B52CD1B4}"/>
                      </a:ext>
                    </a:extLst>
                  </p:cNvPr>
                  <p:cNvSpPr txBox="1"/>
                  <p:nvPr/>
                </p:nvSpPr>
                <p:spPr>
                  <a:xfrm>
                    <a:off x="3475186" y="2649746"/>
                    <a:ext cx="571758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나눔스퀘어_ac Bold" panose="020B0600000101010101" pitchFamily="50" charset="-127"/>
                                </a:rPr>
                              </m:ctrlPr>
                            </m:sSubPr>
                            <m:e>
                              <m:r>
                                <a:rPr lang="ko-KR" altLang="en-US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나눔스퀘어_ac Bold" panose="020B0600000101010101" pitchFamily="50" charset="-127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나눔스퀘어_ac Bold" panose="020B0600000101010101" pitchFamily="50" charset="-127"/>
                                </a:rPr>
                                <m:t>0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>
                      <a:solidFill>
                        <a:schemeClr val="bg1"/>
                      </a:solidFill>
                      <a:latin typeface="나눔스퀘어_ac Bold" panose="020B0600000101010101" pitchFamily="50" charset="-127"/>
                      <a:ea typeface="나눔스퀘어_ac Bold" panose="020B0600000101010101" pitchFamily="50" charset="-127"/>
                    </a:endParaRPr>
                  </a:p>
                </p:txBody>
              </p:sp>
            </mc:Choice>
            <mc:Fallback xmlns="">
              <p:sp>
                <p:nvSpPr>
                  <p:cNvPr id="69" name="TextBox 68">
                    <a:extLst>
                      <a:ext uri="{FF2B5EF4-FFF2-40B4-BE49-F238E27FC236}">
                        <a16:creationId xmlns:a16="http://schemas.microsoft.com/office/drawing/2014/main" id="{E0434609-7604-432D-AA01-8151B52CD1B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75186" y="2649746"/>
                    <a:ext cx="571758" cy="369332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0" name="TextBox 69">
                    <a:extLst>
                      <a:ext uri="{FF2B5EF4-FFF2-40B4-BE49-F238E27FC236}">
                        <a16:creationId xmlns:a16="http://schemas.microsoft.com/office/drawing/2014/main" id="{79084C06-4C2D-4B1D-B9D0-F21A34E1B250}"/>
                      </a:ext>
                    </a:extLst>
                  </p:cNvPr>
                  <p:cNvSpPr txBox="1"/>
                  <p:nvPr/>
                </p:nvSpPr>
                <p:spPr>
                  <a:xfrm>
                    <a:off x="3470266" y="3372072"/>
                    <a:ext cx="571758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나눔스퀘어_ac Bold" panose="020B0600000101010101" pitchFamily="50" charset="-127"/>
                                </a:rPr>
                              </m:ctrlPr>
                            </m:sSubPr>
                            <m:e>
                              <m:r>
                                <a:rPr lang="ko-KR" altLang="en-US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나눔스퀘어_ac Bold" panose="020B0600000101010101" pitchFamily="50" charset="-127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나눔스퀘어_ac Bold" panose="020B0600000101010101" pitchFamily="50" charset="-127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>
                      <a:solidFill>
                        <a:schemeClr val="bg1"/>
                      </a:solidFill>
                      <a:latin typeface="나눔스퀘어_ac Bold" panose="020B0600000101010101" pitchFamily="50" charset="-127"/>
                      <a:ea typeface="나눔스퀘어_ac Bold" panose="020B0600000101010101" pitchFamily="50" charset="-127"/>
                    </a:endParaRPr>
                  </a:p>
                </p:txBody>
              </p:sp>
            </mc:Choice>
            <mc:Fallback xmlns="">
              <p:sp>
                <p:nvSpPr>
                  <p:cNvPr id="70" name="TextBox 69">
                    <a:extLst>
                      <a:ext uri="{FF2B5EF4-FFF2-40B4-BE49-F238E27FC236}">
                        <a16:creationId xmlns:a16="http://schemas.microsoft.com/office/drawing/2014/main" id="{79084C06-4C2D-4B1D-B9D0-F21A34E1B25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70266" y="3372072"/>
                    <a:ext cx="571758" cy="369332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1" name="TextBox 70">
                    <a:extLst>
                      <a:ext uri="{FF2B5EF4-FFF2-40B4-BE49-F238E27FC236}">
                        <a16:creationId xmlns:a16="http://schemas.microsoft.com/office/drawing/2014/main" id="{EFC8A410-6F24-43B8-BC87-1DADB8F2E6AC}"/>
                      </a:ext>
                    </a:extLst>
                  </p:cNvPr>
                  <p:cNvSpPr txBox="1"/>
                  <p:nvPr/>
                </p:nvSpPr>
                <p:spPr>
                  <a:xfrm>
                    <a:off x="3465346" y="4111360"/>
                    <a:ext cx="571758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나눔스퀘어_ac Bold" panose="020B0600000101010101" pitchFamily="50" charset="-127"/>
                                </a:rPr>
                              </m:ctrlPr>
                            </m:sSubPr>
                            <m:e>
                              <m:r>
                                <a:rPr lang="ko-KR" altLang="en-US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나눔스퀘어_ac Bold" panose="020B0600000101010101" pitchFamily="50" charset="-127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나눔스퀘어_ac Bold" panose="020B0600000101010101" pitchFamily="50" charset="-127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>
                      <a:solidFill>
                        <a:schemeClr val="bg1"/>
                      </a:solidFill>
                      <a:latin typeface="나눔스퀘어_ac Bold" panose="020B0600000101010101" pitchFamily="50" charset="-127"/>
                      <a:ea typeface="나눔스퀘어_ac Bold" panose="020B0600000101010101" pitchFamily="50" charset="-127"/>
                    </a:endParaRPr>
                  </a:p>
                </p:txBody>
              </p:sp>
            </mc:Choice>
            <mc:Fallback xmlns="">
              <p:sp>
                <p:nvSpPr>
                  <p:cNvPr id="71" name="TextBox 70">
                    <a:extLst>
                      <a:ext uri="{FF2B5EF4-FFF2-40B4-BE49-F238E27FC236}">
                        <a16:creationId xmlns:a16="http://schemas.microsoft.com/office/drawing/2014/main" id="{EFC8A410-6F24-43B8-BC87-1DADB8F2E6A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65346" y="4111360"/>
                    <a:ext cx="571758" cy="369332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57" name="직선 화살표 연결선 56">
              <a:extLst>
                <a:ext uri="{FF2B5EF4-FFF2-40B4-BE49-F238E27FC236}">
                  <a16:creationId xmlns:a16="http://schemas.microsoft.com/office/drawing/2014/main" id="{A70E1AC7-EF7F-485E-B6EA-C0DC6D7391C4}"/>
                </a:ext>
              </a:extLst>
            </p:cNvPr>
            <p:cNvCxnSpPr>
              <a:cxnSpLocks/>
              <a:endCxn id="54" idx="1"/>
            </p:cNvCxnSpPr>
            <p:nvPr/>
          </p:nvCxnSpPr>
          <p:spPr>
            <a:xfrm flipV="1">
              <a:off x="1939844" y="2153304"/>
              <a:ext cx="1440532" cy="1030816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화살표 연결선 59">
              <a:extLst>
                <a:ext uri="{FF2B5EF4-FFF2-40B4-BE49-F238E27FC236}">
                  <a16:creationId xmlns:a16="http://schemas.microsoft.com/office/drawing/2014/main" id="{632E3365-E087-42B9-8A36-54FA0DB31312}"/>
                </a:ext>
              </a:extLst>
            </p:cNvPr>
            <p:cNvCxnSpPr>
              <a:cxnSpLocks/>
              <a:stCxn id="1026" idx="3"/>
              <a:endCxn id="55" idx="1"/>
            </p:cNvCxnSpPr>
            <p:nvPr/>
          </p:nvCxnSpPr>
          <p:spPr>
            <a:xfrm>
              <a:off x="2094565" y="3540945"/>
              <a:ext cx="1129893" cy="201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화살표 연결선 64">
              <a:extLst>
                <a:ext uri="{FF2B5EF4-FFF2-40B4-BE49-F238E27FC236}">
                  <a16:creationId xmlns:a16="http://schemas.microsoft.com/office/drawing/2014/main" id="{8FEA0F30-FA08-4DC2-B22B-1AA7B36DDA17}"/>
                </a:ext>
              </a:extLst>
            </p:cNvPr>
            <p:cNvCxnSpPr>
              <a:cxnSpLocks/>
              <a:endCxn id="56" idx="1"/>
            </p:cNvCxnSpPr>
            <p:nvPr/>
          </p:nvCxnSpPr>
          <p:spPr>
            <a:xfrm>
              <a:off x="1882140" y="3913747"/>
              <a:ext cx="1342318" cy="1153560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D87ADD27-4359-4BDB-BF2B-68F26BC90024}"/>
              </a:ext>
            </a:extLst>
          </p:cNvPr>
          <p:cNvSpPr txBox="1"/>
          <p:nvPr/>
        </p:nvSpPr>
        <p:spPr>
          <a:xfrm>
            <a:off x="3524406" y="6110641"/>
            <a:ext cx="5143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Logistic</a:t>
            </a:r>
            <a:r>
              <a:rPr lang="ko-KR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Classification</a:t>
            </a:r>
            <a:endParaRPr lang="ko-KR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46984738-5B72-42FF-89CF-8CE145CFBC1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546" y="5994400"/>
            <a:ext cx="759310" cy="815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239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DE6A7970-7E56-4CE0-B9C5-5CD6E384E2BE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6" name="Picture 2" descr="Dark Mountain Wallpapers - Wallpaper Cave">
              <a:extLst>
                <a:ext uri="{FF2B5EF4-FFF2-40B4-BE49-F238E27FC236}">
                  <a16:creationId xmlns:a16="http://schemas.microsoft.com/office/drawing/2014/main" id="{46A2C92B-0034-49FD-9D76-1D42E30B19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192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939F0D73-65E8-4483-BC5A-3FE01CC8A3A7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>
                <a:lumMod val="50000"/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3" name="제목 1">
            <a:extLst>
              <a:ext uri="{FF2B5EF4-FFF2-40B4-BE49-F238E27FC236}">
                <a16:creationId xmlns:a16="http://schemas.microsoft.com/office/drawing/2014/main" id="{11CA415A-B837-4BA7-8ACF-4762D1C9E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r"/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Competitive Advantages</a:t>
            </a:r>
            <a:endParaRPr lang="ko-KR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4D046F2E-EAE4-4BE4-B909-04D6AA076292}"/>
              </a:ext>
            </a:extLst>
          </p:cNvPr>
          <p:cNvGrpSpPr/>
          <p:nvPr/>
        </p:nvGrpSpPr>
        <p:grpSpPr>
          <a:xfrm>
            <a:off x="1870405" y="1868409"/>
            <a:ext cx="3467683" cy="2024929"/>
            <a:chOff x="994409" y="2186940"/>
            <a:chExt cx="2887978" cy="1443045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D0264B1-A510-4101-9E17-7147A1F44314}"/>
                </a:ext>
              </a:extLst>
            </p:cNvPr>
            <p:cNvSpPr/>
            <p:nvPr/>
          </p:nvSpPr>
          <p:spPr>
            <a:xfrm>
              <a:off x="994409" y="2186940"/>
              <a:ext cx="2887978" cy="1036320"/>
            </a:xfrm>
            <a:prstGeom prst="rect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1</a:t>
              </a:r>
              <a:r>
                <a:rPr lang="en-US" altLang="ko-KR" sz="2400" baseline="300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st </a:t>
              </a:r>
              <a:r>
                <a:rPr lang="en-US" altLang="ko-KR" sz="24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VIDEO EDIT</a:t>
              </a:r>
            </a:p>
            <a:p>
              <a:pPr algn="ctr"/>
              <a:r>
                <a:rPr lang="en-US" altLang="ko-KR" sz="24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BIG DATA INC</a:t>
              </a:r>
              <a:endParaRPr lang="ko-KR" altLang="en-US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2D3A97A-7035-4136-82A9-C1F30E7CAABF}"/>
                </a:ext>
              </a:extLst>
            </p:cNvPr>
            <p:cNvSpPr txBox="1"/>
            <p:nvPr/>
          </p:nvSpPr>
          <p:spPr>
            <a:xfrm>
              <a:off x="1053465" y="3291431"/>
              <a:ext cx="27698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첫 동영상 편집 빅데이터 회사</a:t>
              </a: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15C3A7AE-5E61-4F4B-AB79-AF01D9C82448}"/>
              </a:ext>
            </a:extLst>
          </p:cNvPr>
          <p:cNvGrpSpPr/>
          <p:nvPr/>
        </p:nvGrpSpPr>
        <p:grpSpPr>
          <a:xfrm>
            <a:off x="1870405" y="3999135"/>
            <a:ext cx="3467683" cy="1888413"/>
            <a:chOff x="994409" y="2186940"/>
            <a:chExt cx="2887978" cy="1345758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963239C9-9691-45FC-8C77-A4121DD42814}"/>
                </a:ext>
              </a:extLst>
            </p:cNvPr>
            <p:cNvSpPr/>
            <p:nvPr/>
          </p:nvSpPr>
          <p:spPr>
            <a:xfrm>
              <a:off x="994409" y="2186940"/>
              <a:ext cx="2887978" cy="1036320"/>
            </a:xfrm>
            <a:prstGeom prst="rect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EASY</a:t>
              </a:r>
              <a:r>
                <a:rPr lang="ko-KR" altLang="en-US" sz="24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</a:t>
              </a:r>
              <a:r>
                <a:rPr lang="en-US" altLang="ko-KR" sz="24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TO</a:t>
              </a:r>
              <a:r>
                <a:rPr lang="ko-KR" altLang="en-US" sz="24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</a:t>
              </a:r>
              <a:r>
                <a:rPr lang="en-US" altLang="ko-KR" sz="24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EDIT</a:t>
              </a:r>
              <a:endParaRPr lang="ko-KR" altLang="en-US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37D58D9-A6FE-42A9-A34A-9E84C829D6E6}"/>
                </a:ext>
              </a:extLst>
            </p:cNvPr>
            <p:cNvSpPr txBox="1"/>
            <p:nvPr/>
          </p:nvSpPr>
          <p:spPr>
            <a:xfrm>
              <a:off x="1053465" y="3291431"/>
              <a:ext cx="2769867" cy="2412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긴 생방송 편집 시간 단축</a:t>
              </a: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FD0E3285-F4A5-4B27-9AB4-2941ABF82BBE}"/>
              </a:ext>
            </a:extLst>
          </p:cNvPr>
          <p:cNvGrpSpPr/>
          <p:nvPr/>
        </p:nvGrpSpPr>
        <p:grpSpPr>
          <a:xfrm>
            <a:off x="6783002" y="1868409"/>
            <a:ext cx="3467683" cy="1888413"/>
            <a:chOff x="994409" y="2186940"/>
            <a:chExt cx="2887978" cy="1345758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5C569F2F-52C2-44E4-9DD2-E9CF977CFD24}"/>
                </a:ext>
              </a:extLst>
            </p:cNvPr>
            <p:cNvSpPr/>
            <p:nvPr/>
          </p:nvSpPr>
          <p:spPr>
            <a:xfrm>
              <a:off x="994409" y="2186940"/>
              <a:ext cx="2887978" cy="1036320"/>
            </a:xfrm>
            <a:prstGeom prst="rect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SAVE</a:t>
              </a:r>
              <a:r>
                <a:rPr lang="ko-KR" altLang="en-US" sz="24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</a:t>
              </a:r>
              <a:r>
                <a:rPr lang="en-US" altLang="ko-KR" sz="24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VIDEO</a:t>
              </a:r>
            </a:p>
            <a:p>
              <a:pPr algn="ctr"/>
              <a:r>
                <a:rPr lang="en-US" altLang="ko-KR" sz="24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EDITING COST</a:t>
              </a:r>
              <a:endParaRPr lang="ko-KR" altLang="en-US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CD65921-3FA7-43B9-9A4B-00F2D8317A55}"/>
                </a:ext>
              </a:extLst>
            </p:cNvPr>
            <p:cNvSpPr txBox="1"/>
            <p:nvPr/>
          </p:nvSpPr>
          <p:spPr>
            <a:xfrm>
              <a:off x="1053465" y="3291431"/>
              <a:ext cx="2769867" cy="2412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동영상 편집 비용 절약</a:t>
              </a: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59D15DCF-0859-4B43-8E51-5FCD77F78AA8}"/>
              </a:ext>
            </a:extLst>
          </p:cNvPr>
          <p:cNvGrpSpPr/>
          <p:nvPr/>
        </p:nvGrpSpPr>
        <p:grpSpPr>
          <a:xfrm>
            <a:off x="6783002" y="3999134"/>
            <a:ext cx="3467683" cy="1888413"/>
            <a:chOff x="994409" y="2186940"/>
            <a:chExt cx="2887978" cy="1345758"/>
          </a:xfrm>
        </p:grpSpPr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955FFEAA-7459-49BC-B77A-E159DAFFC826}"/>
                </a:ext>
              </a:extLst>
            </p:cNvPr>
            <p:cNvSpPr/>
            <p:nvPr/>
          </p:nvSpPr>
          <p:spPr>
            <a:xfrm>
              <a:off x="994409" y="2186940"/>
              <a:ext cx="2887978" cy="1036320"/>
            </a:xfrm>
            <a:prstGeom prst="rect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HIGH POTENTIAL</a:t>
              </a:r>
              <a:endParaRPr lang="ko-KR" altLang="en-US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242111CD-6C86-4FB9-8CA2-D1A886EA6CBC}"/>
                </a:ext>
              </a:extLst>
            </p:cNvPr>
            <p:cNvSpPr txBox="1"/>
            <p:nvPr/>
          </p:nvSpPr>
          <p:spPr>
            <a:xfrm>
              <a:off x="1053465" y="3291431"/>
              <a:ext cx="2769867" cy="2412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지속적인 연구 및 개발</a:t>
              </a:r>
            </a:p>
          </p:txBody>
        </p:sp>
      </p:grpSp>
      <p:pic>
        <p:nvPicPr>
          <p:cNvPr id="19" name="그림 18">
            <a:extLst>
              <a:ext uri="{FF2B5EF4-FFF2-40B4-BE49-F238E27FC236}">
                <a16:creationId xmlns:a16="http://schemas.microsoft.com/office/drawing/2014/main" id="{10B7A4E9-9D92-4A06-A76C-C4864B8D07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546" y="5994400"/>
            <a:ext cx="759310" cy="815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203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01ACF6D0-1B13-4011-8403-591D788D02A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930" b="12695"/>
          <a:stretch/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23" name="제목 1">
            <a:extLst>
              <a:ext uri="{FF2B5EF4-FFF2-40B4-BE49-F238E27FC236}">
                <a16:creationId xmlns:a16="http://schemas.microsoft.com/office/drawing/2014/main" id="{11CA415A-B837-4BA7-8ACF-4762D1C9E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r"/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Business Model</a:t>
            </a:r>
            <a:endParaRPr lang="ko-KR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8A021897-6092-4037-8058-AE34CD8D229F}"/>
              </a:ext>
            </a:extLst>
          </p:cNvPr>
          <p:cNvGrpSpPr/>
          <p:nvPr/>
        </p:nvGrpSpPr>
        <p:grpSpPr>
          <a:xfrm>
            <a:off x="609891" y="2055812"/>
            <a:ext cx="11184875" cy="3298826"/>
            <a:chOff x="609891" y="2055812"/>
            <a:chExt cx="11184875" cy="3298826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75E316DF-0FAD-4103-9FC6-282C70232AFA}"/>
                </a:ext>
              </a:extLst>
            </p:cNvPr>
            <p:cNvGrpSpPr/>
            <p:nvPr/>
          </p:nvGrpSpPr>
          <p:grpSpPr>
            <a:xfrm>
              <a:off x="609891" y="2055812"/>
              <a:ext cx="3298826" cy="3298826"/>
              <a:chOff x="609891" y="2055812"/>
              <a:chExt cx="3298826" cy="3298826"/>
            </a:xfrm>
          </p:grpSpPr>
          <p:sp>
            <p:nvSpPr>
              <p:cNvPr id="9" name="타원 8">
                <a:extLst>
                  <a:ext uri="{FF2B5EF4-FFF2-40B4-BE49-F238E27FC236}">
                    <a16:creationId xmlns:a16="http://schemas.microsoft.com/office/drawing/2014/main" id="{F88A5AFF-0287-46B6-B4CC-F5E22D6573BC}"/>
                  </a:ext>
                </a:extLst>
              </p:cNvPr>
              <p:cNvSpPr/>
              <p:nvPr/>
            </p:nvSpPr>
            <p:spPr>
              <a:xfrm>
                <a:off x="609891" y="2055812"/>
                <a:ext cx="3298826" cy="3298826"/>
              </a:xfrm>
              <a:prstGeom prst="ellipse">
                <a:avLst/>
              </a:prstGeom>
              <a:noFill/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4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B5A6BB8-F6F6-43FB-B84C-305F578F060A}"/>
                  </a:ext>
                </a:extLst>
              </p:cNvPr>
              <p:cNvSpPr txBox="1"/>
              <p:nvPr/>
            </p:nvSpPr>
            <p:spPr>
              <a:xfrm>
                <a:off x="977856" y="2920395"/>
                <a:ext cx="2562896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48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FAN</a:t>
                </a:r>
              </a:p>
              <a:p>
                <a:pPr algn="ctr"/>
                <a:r>
                  <a:rPr lang="en-US" altLang="ko-KR" sz="48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TUBE</a:t>
                </a:r>
                <a:endParaRPr lang="ko-KR" altLang="en-US" sz="4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540094AF-1DB7-4562-88CE-5F47B8CB9D92}"/>
                </a:ext>
              </a:extLst>
            </p:cNvPr>
            <p:cNvGrpSpPr/>
            <p:nvPr/>
          </p:nvGrpSpPr>
          <p:grpSpPr>
            <a:xfrm>
              <a:off x="4233929" y="2055812"/>
              <a:ext cx="3724141" cy="3298826"/>
              <a:chOff x="4233929" y="2055812"/>
              <a:chExt cx="3724141" cy="3298826"/>
            </a:xfrm>
          </p:grpSpPr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83F15023-AF8F-4503-92C1-8E09EAD3A075}"/>
                  </a:ext>
                </a:extLst>
              </p:cNvPr>
              <p:cNvSpPr/>
              <p:nvPr/>
            </p:nvSpPr>
            <p:spPr>
              <a:xfrm>
                <a:off x="4446587" y="2055812"/>
                <a:ext cx="3298826" cy="3298826"/>
              </a:xfrm>
              <a:prstGeom prst="ellipse">
                <a:avLst/>
              </a:prstGeom>
              <a:noFill/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4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FA95C86-F06F-473F-AC58-988CE5BF3EBE}"/>
                  </a:ext>
                </a:extLst>
              </p:cNvPr>
              <p:cNvSpPr txBox="1"/>
              <p:nvPr/>
            </p:nvSpPr>
            <p:spPr>
              <a:xfrm>
                <a:off x="4233929" y="2920395"/>
                <a:ext cx="3724141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48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LIVE</a:t>
                </a:r>
              </a:p>
              <a:p>
                <a:pPr algn="ctr"/>
                <a:r>
                  <a:rPr lang="en-US" altLang="ko-KR" sz="48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ANALYSIS</a:t>
                </a:r>
                <a:endParaRPr lang="ko-KR" altLang="en-US" sz="4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EB98EA03-4EFC-4D85-8D53-BB542E024084}"/>
                </a:ext>
              </a:extLst>
            </p:cNvPr>
            <p:cNvGrpSpPr/>
            <p:nvPr/>
          </p:nvGrpSpPr>
          <p:grpSpPr>
            <a:xfrm>
              <a:off x="8070625" y="2055812"/>
              <a:ext cx="3724141" cy="3298826"/>
              <a:chOff x="8070625" y="2055812"/>
              <a:chExt cx="3724141" cy="3298826"/>
            </a:xfrm>
          </p:grpSpPr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id="{A71E3CEE-50CF-4C50-9AD8-62B764AEA6F1}"/>
                  </a:ext>
                </a:extLst>
              </p:cNvPr>
              <p:cNvSpPr/>
              <p:nvPr/>
            </p:nvSpPr>
            <p:spPr>
              <a:xfrm>
                <a:off x="8283283" y="2055812"/>
                <a:ext cx="3298826" cy="3298826"/>
              </a:xfrm>
              <a:prstGeom prst="ellipse">
                <a:avLst/>
              </a:prstGeom>
              <a:noFill/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4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CDF8B60-7859-43D8-A857-46736E1F81DD}"/>
                  </a:ext>
                </a:extLst>
              </p:cNvPr>
              <p:cNvSpPr txBox="1"/>
              <p:nvPr/>
            </p:nvSpPr>
            <p:spPr>
              <a:xfrm>
                <a:off x="8070625" y="2920395"/>
                <a:ext cx="3724141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48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EXTRACT</a:t>
                </a:r>
              </a:p>
              <a:p>
                <a:pPr algn="ctr"/>
                <a:r>
                  <a:rPr lang="en-US" altLang="ko-KR" sz="48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CLIPS</a:t>
                </a:r>
                <a:endParaRPr lang="ko-KR" altLang="en-US" sz="4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694E9AC7-7471-4C81-848D-5F2472FEB662}"/>
                </a:ext>
              </a:extLst>
            </p:cNvPr>
            <p:cNvCxnSpPr>
              <a:cxnSpLocks/>
              <a:stCxn id="9" idx="6"/>
            </p:cNvCxnSpPr>
            <p:nvPr/>
          </p:nvCxnSpPr>
          <p:spPr>
            <a:xfrm>
              <a:off x="3908717" y="3705225"/>
              <a:ext cx="53787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BD9D7D1F-37E7-4D49-BF14-95849B8F1F3C}"/>
                </a:ext>
              </a:extLst>
            </p:cNvPr>
            <p:cNvCxnSpPr>
              <a:cxnSpLocks/>
            </p:cNvCxnSpPr>
            <p:nvPr/>
          </p:nvCxnSpPr>
          <p:spPr>
            <a:xfrm>
              <a:off x="7745413" y="3705225"/>
              <a:ext cx="53787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7" name="그림 26">
            <a:extLst>
              <a:ext uri="{FF2B5EF4-FFF2-40B4-BE49-F238E27FC236}">
                <a16:creationId xmlns:a16="http://schemas.microsoft.com/office/drawing/2014/main" id="{6C318C27-7189-4540-B74A-F59B0BA27F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546" y="5994400"/>
            <a:ext cx="759310" cy="815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657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752E78D8-4602-4124-8C57-996D9C70FDFF}"/>
              </a:ext>
            </a:extLst>
          </p:cNvPr>
          <p:cNvGrpSpPr/>
          <p:nvPr/>
        </p:nvGrpSpPr>
        <p:grpSpPr>
          <a:xfrm>
            <a:off x="0" y="-1"/>
            <a:ext cx="12192000" cy="6858002"/>
            <a:chOff x="0" y="-1"/>
            <a:chExt cx="12192000" cy="6858002"/>
          </a:xfrm>
        </p:grpSpPr>
        <p:pic>
          <p:nvPicPr>
            <p:cNvPr id="2050" name="Picture 2" descr="Why you should always carry a notebook and a pen (or a pencil)….. | by Mary  Ann Alexander | Betterism | Medium">
              <a:extLst>
                <a:ext uri="{FF2B5EF4-FFF2-40B4-BE49-F238E27FC236}">
                  <a16:creationId xmlns:a16="http://schemas.microsoft.com/office/drawing/2014/main" id="{F00D691E-4266-4A8B-9BCC-A1F45425530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078"/>
            <a:stretch/>
          </p:blipFill>
          <p:spPr bwMode="auto">
            <a:xfrm>
              <a:off x="0" y="1"/>
              <a:ext cx="12192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CBABF099-40CD-4B35-8FE0-B734675B1A9E}"/>
                </a:ext>
              </a:extLst>
            </p:cNvPr>
            <p:cNvSpPr/>
            <p:nvPr/>
          </p:nvSpPr>
          <p:spPr>
            <a:xfrm>
              <a:off x="0" y="-1"/>
              <a:ext cx="12192000" cy="6858000"/>
            </a:xfrm>
            <a:prstGeom prst="rect">
              <a:avLst/>
            </a:prstGeom>
            <a:solidFill>
              <a:schemeClr val="bg1">
                <a:lumMod val="50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3" name="제목 1">
            <a:extLst>
              <a:ext uri="{FF2B5EF4-FFF2-40B4-BE49-F238E27FC236}">
                <a16:creationId xmlns:a16="http://schemas.microsoft.com/office/drawing/2014/main" id="{11CA415A-B837-4BA7-8ACF-4762D1C9E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r"/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Team</a:t>
            </a:r>
            <a:endParaRPr lang="ko-KR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4EC9A51-33BE-412E-8075-58325031EA26}"/>
              </a:ext>
            </a:extLst>
          </p:cNvPr>
          <p:cNvGrpSpPr/>
          <p:nvPr/>
        </p:nvGrpSpPr>
        <p:grpSpPr>
          <a:xfrm>
            <a:off x="1547445" y="4865748"/>
            <a:ext cx="9500089" cy="1478085"/>
            <a:chOff x="1853711" y="1840260"/>
            <a:chExt cx="9500089" cy="147808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B9FF943-E924-492A-9AE4-A5205CC510D2}"/>
                </a:ext>
              </a:extLst>
            </p:cNvPr>
            <p:cNvSpPr txBox="1"/>
            <p:nvPr/>
          </p:nvSpPr>
          <p:spPr>
            <a:xfrm>
              <a:off x="3181350" y="1864344"/>
              <a:ext cx="8172450" cy="11233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김대건</a:t>
              </a:r>
              <a:r>
                <a:rPr lang="en-US" altLang="ko-KR" sz="16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, </a:t>
              </a:r>
              <a:r>
                <a:rPr lang="ko-KR" altLang="en-US" sz="16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개발자 </a:t>
              </a:r>
              <a:r>
                <a:rPr lang="en-US" altLang="ko-KR" sz="16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(Developer)</a:t>
              </a:r>
            </a:p>
            <a:p>
              <a:endParaRPr lang="en-US" altLang="ko-KR" sz="9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r>
                <a:rPr lang="ko-KR" altLang="en-US" sz="1400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대륜고등학교 졸업</a:t>
              </a:r>
              <a:endParaRPr lang="en-US" altLang="ko-KR" sz="14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  <a:p>
              <a:r>
                <a:rPr lang="ko-KR" altLang="en-US" sz="1400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경북대학교 컴퓨터학부 심화컴퓨터전공 재학중</a:t>
              </a:r>
              <a:endParaRPr lang="en-US" altLang="ko-KR" sz="14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  <a:p>
              <a:r>
                <a:rPr lang="en-US" altLang="ko-KR" sz="1400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2020 1</a:t>
              </a:r>
              <a:r>
                <a:rPr lang="ko-KR" altLang="en-US" sz="1400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학기 대화형 프로그래밍 기초 </a:t>
              </a:r>
              <a:r>
                <a:rPr lang="en-US" altLang="ko-KR" sz="1400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(</a:t>
              </a:r>
              <a:r>
                <a:rPr lang="ko-KR" altLang="en-US" sz="1400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파이썬</a:t>
              </a:r>
              <a:r>
                <a:rPr lang="en-US" altLang="ko-KR" sz="1400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) </a:t>
              </a:r>
              <a:r>
                <a:rPr lang="ko-KR" altLang="en-US" sz="1400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수강</a:t>
              </a:r>
            </a:p>
          </p:txBody>
        </p:sp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6956605F-55D7-437F-B9F9-B615BEBA243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53711" y="1840260"/>
              <a:ext cx="1108564" cy="1478085"/>
            </a:xfrm>
            <a:prstGeom prst="rect">
              <a:avLst/>
            </a:prstGeom>
          </p:spPr>
        </p:pic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F081BC45-6FBC-4BF3-8784-DA7003827FFB}"/>
              </a:ext>
            </a:extLst>
          </p:cNvPr>
          <p:cNvGrpSpPr/>
          <p:nvPr/>
        </p:nvGrpSpPr>
        <p:grpSpPr>
          <a:xfrm>
            <a:off x="1547445" y="3138372"/>
            <a:ext cx="9500089" cy="1554272"/>
            <a:chOff x="1987061" y="4088078"/>
            <a:chExt cx="9500089" cy="1554272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CDE796F-1F81-441F-8063-1D2B2DB471B9}"/>
                </a:ext>
              </a:extLst>
            </p:cNvPr>
            <p:cNvSpPr txBox="1"/>
            <p:nvPr/>
          </p:nvSpPr>
          <p:spPr>
            <a:xfrm>
              <a:off x="3314700" y="4088078"/>
              <a:ext cx="8172450" cy="15542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서민성</a:t>
              </a:r>
              <a:r>
                <a:rPr lang="en-US" altLang="ko-KR" sz="16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, </a:t>
              </a:r>
              <a:r>
                <a:rPr lang="ko-KR" altLang="en-US" sz="16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조언자 </a:t>
              </a:r>
              <a:r>
                <a:rPr lang="en-US" altLang="ko-KR" sz="16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(Advisor)</a:t>
              </a:r>
            </a:p>
            <a:p>
              <a:endParaRPr lang="en-US" altLang="ko-KR" sz="9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r>
                <a:rPr lang="en-US" altLang="ko-KR" sz="1400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4</a:t>
              </a:r>
              <a:r>
                <a:rPr lang="ko-KR" altLang="en-US" sz="1400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차 산업혁명 청년 체험단 </a:t>
              </a:r>
              <a:r>
                <a:rPr lang="en-US" altLang="ko-KR" sz="1400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(</a:t>
              </a:r>
              <a:r>
                <a:rPr lang="ko-KR" altLang="en-US" sz="1400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실리콘밸리</a:t>
              </a:r>
              <a:r>
                <a:rPr lang="en-US" altLang="ko-KR" sz="1400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, CES </a:t>
              </a:r>
              <a:r>
                <a:rPr lang="ko-KR" altLang="en-US" sz="1400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방문</a:t>
              </a:r>
              <a:r>
                <a:rPr lang="en-US" altLang="ko-KR" sz="1400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)</a:t>
              </a:r>
            </a:p>
            <a:p>
              <a:r>
                <a:rPr lang="en-US" altLang="ko-KR" sz="1400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2018</a:t>
              </a:r>
              <a:r>
                <a:rPr lang="ko-KR" altLang="en-US" sz="1400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년 예비창업자 발굴육성사업 선정</a:t>
              </a:r>
              <a:endParaRPr lang="en-US" altLang="ko-KR" sz="14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  <a:p>
              <a:r>
                <a:rPr lang="ko-KR" altLang="en-US" sz="1400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글로벌 </a:t>
              </a:r>
              <a:r>
                <a:rPr lang="ko-KR" altLang="en-US" sz="1400" dirty="0" err="1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엑셀러레이팅</a:t>
              </a:r>
              <a:r>
                <a:rPr lang="ko-KR" altLang="en-US" sz="1400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 부트캠프</a:t>
              </a:r>
              <a:r>
                <a:rPr lang="en-US" altLang="ko-KR" sz="1400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 (</a:t>
              </a:r>
              <a:r>
                <a:rPr lang="en-US" altLang="ko-KR" sz="1400" dirty="0" err="1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Invester</a:t>
              </a:r>
              <a:r>
                <a:rPr lang="en-US" altLang="ko-KR" sz="1400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 Deck </a:t>
              </a:r>
              <a:r>
                <a:rPr lang="ko-KR" altLang="en-US" sz="1400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작성</a:t>
              </a:r>
              <a:r>
                <a:rPr lang="en-US" altLang="ko-KR" sz="1400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)</a:t>
              </a:r>
            </a:p>
            <a:p>
              <a:r>
                <a:rPr lang="en-US" altLang="ko-KR" sz="1400" dirty="0" err="1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Skc&amp;c</a:t>
              </a:r>
              <a:r>
                <a:rPr lang="en-US" altLang="ko-KR" sz="1400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 X Founders </a:t>
              </a:r>
              <a:r>
                <a:rPr lang="ko-KR" altLang="en-US" sz="1400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블록체인 교육 및 인턴십 매칭</a:t>
              </a:r>
              <a:endParaRPr lang="en-US" altLang="ko-KR" sz="14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  <a:p>
              <a:r>
                <a:rPr lang="ko-KR" altLang="en-US" sz="1400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블록체인 자격증 및 </a:t>
              </a:r>
              <a:r>
                <a:rPr lang="ko-KR" altLang="en-US" sz="1400" dirty="0" err="1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해커톤</a:t>
              </a:r>
              <a:r>
                <a:rPr lang="ko-KR" altLang="en-US" sz="1400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 최우수상 수상</a:t>
              </a:r>
              <a:endParaRPr lang="en-US" altLang="ko-KR" sz="14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F58F996A-F6AD-4FA7-99E9-5F1E9ED3847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87061" y="4088078"/>
              <a:ext cx="1108563" cy="1478084"/>
            </a:xfrm>
            <a:prstGeom prst="rect">
              <a:avLst/>
            </a:prstGeom>
          </p:spPr>
        </p:pic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C9B69999-171B-4E64-8C22-45ED81EF4ACE}"/>
              </a:ext>
            </a:extLst>
          </p:cNvPr>
          <p:cNvGrpSpPr/>
          <p:nvPr/>
        </p:nvGrpSpPr>
        <p:grpSpPr>
          <a:xfrm>
            <a:off x="1547445" y="1360860"/>
            <a:ext cx="9500089" cy="1478084"/>
            <a:chOff x="1987061" y="4088078"/>
            <a:chExt cx="9500089" cy="1478084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5EDD922-5336-40BF-A3BF-5DC7036AF80E}"/>
                </a:ext>
              </a:extLst>
            </p:cNvPr>
            <p:cNvSpPr txBox="1"/>
            <p:nvPr/>
          </p:nvSpPr>
          <p:spPr>
            <a:xfrm>
              <a:off x="3314700" y="4088078"/>
              <a:ext cx="8172450" cy="6924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김수연</a:t>
              </a:r>
              <a:r>
                <a:rPr lang="en-US" altLang="ko-KR" sz="16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, </a:t>
              </a:r>
              <a:r>
                <a:rPr lang="ko-KR" altLang="en-US" sz="16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최고 경영자 </a:t>
              </a:r>
              <a:r>
                <a:rPr lang="en-US" altLang="ko-KR" sz="16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(CEO)</a:t>
              </a:r>
            </a:p>
            <a:p>
              <a:endParaRPr lang="en-US" altLang="ko-KR" sz="9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r>
                <a:rPr lang="ko-KR" altLang="en-US" sz="1400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경북대학교 전자공학부 재학중</a:t>
              </a:r>
              <a:endParaRPr lang="en-US" altLang="ko-KR" sz="14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6B351252-9A37-420B-9AD3-4D23DB96336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87061" y="4088078"/>
              <a:ext cx="1108563" cy="1478084"/>
            </a:xfrm>
            <a:prstGeom prst="rect">
              <a:avLst/>
            </a:prstGeom>
          </p:spPr>
        </p:pic>
      </p:grpSp>
      <p:pic>
        <p:nvPicPr>
          <p:cNvPr id="18" name="그림 17">
            <a:extLst>
              <a:ext uri="{FF2B5EF4-FFF2-40B4-BE49-F238E27FC236}">
                <a16:creationId xmlns:a16="http://schemas.microsoft.com/office/drawing/2014/main" id="{2148905A-4967-428D-ABF2-952818E739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546" y="5994400"/>
            <a:ext cx="759310" cy="815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242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5CFC103F-32C1-4083-9CBD-820CB380FFB0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076" name="Picture 4" descr="Google extends Drafts and Experiments to Display Network campaigns">
              <a:extLst>
                <a:ext uri="{FF2B5EF4-FFF2-40B4-BE49-F238E27FC236}">
                  <a16:creationId xmlns:a16="http://schemas.microsoft.com/office/drawing/2014/main" id="{170C12F1-310F-4A15-88E1-5F83BBFF0E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192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CBABF099-40CD-4B35-8FE0-B734675B1A9E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>
                <a:lumMod val="5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3" name="제목 1">
            <a:extLst>
              <a:ext uri="{FF2B5EF4-FFF2-40B4-BE49-F238E27FC236}">
                <a16:creationId xmlns:a16="http://schemas.microsoft.com/office/drawing/2014/main" id="{11CA415A-B837-4BA7-8ACF-4762D1C9E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r"/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User </a:t>
            </a:r>
            <a:r>
              <a:rPr lang="en-US" altLang="ko-KR" dirty="0">
                <a:solidFill>
                  <a:schemeClr val="bg1"/>
                </a:solidFill>
              </a:rPr>
              <a:t>Testimonials</a:t>
            </a:r>
            <a:endParaRPr lang="ko-KR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B99F434-482B-4B43-B18B-D496A8DBD0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546" y="5994400"/>
            <a:ext cx="759310" cy="815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735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4" name="Picture 6" descr="5 Super-Useful Video Editing Courses and Resources">
            <a:extLst>
              <a:ext uri="{FF2B5EF4-FFF2-40B4-BE49-F238E27FC236}">
                <a16:creationId xmlns:a16="http://schemas.microsoft.com/office/drawing/2014/main" id="{934A1DF6-B559-446E-8666-0238B3F017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09"/>
          <a:stretch/>
        </p:blipFill>
        <p:spPr bwMode="auto">
          <a:xfrm>
            <a:off x="-1" y="0"/>
            <a:ext cx="1219548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B912E4E-6794-4673-88A2-3DB89D4F180F}"/>
              </a:ext>
            </a:extLst>
          </p:cNvPr>
          <p:cNvSpPr/>
          <p:nvPr/>
        </p:nvSpPr>
        <p:spPr>
          <a:xfrm>
            <a:off x="1178560" y="1559782"/>
            <a:ext cx="11013440" cy="5298218"/>
          </a:xfrm>
          <a:prstGeom prst="rect">
            <a:avLst/>
          </a:prstGeom>
          <a:solidFill>
            <a:schemeClr val="bg1">
              <a:lumMod val="5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제목 5">
            <a:extLst>
              <a:ext uri="{FF2B5EF4-FFF2-40B4-BE49-F238E27FC236}">
                <a16:creationId xmlns:a16="http://schemas.microsoft.com/office/drawing/2014/main" id="{041FE711-E48F-4E89-841A-F820DF612677}"/>
              </a:ext>
            </a:extLst>
          </p:cNvPr>
          <p:cNvSpPr txBox="1">
            <a:spLocks/>
          </p:cNvSpPr>
          <p:nvPr/>
        </p:nvSpPr>
        <p:spPr>
          <a:xfrm>
            <a:off x="1524000" y="1915382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QUESTIONS ?</a:t>
            </a:r>
            <a:endParaRPr lang="ko-KR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부제목 6">
            <a:extLst>
              <a:ext uri="{FF2B5EF4-FFF2-40B4-BE49-F238E27FC236}">
                <a16:creationId xmlns:a16="http://schemas.microsoft.com/office/drawing/2014/main" id="{39EC42CA-CCBA-4B23-908F-563D35225B2D}"/>
              </a:ext>
            </a:extLst>
          </p:cNvPr>
          <p:cNvSpPr txBox="1">
            <a:spLocks/>
          </p:cNvSpPr>
          <p:nvPr/>
        </p:nvSpPr>
        <p:spPr>
          <a:xfrm>
            <a:off x="1524000" y="4686476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Auto Clipping</a:t>
            </a:r>
            <a:endParaRPr lang="ko-KR" altLang="en-US" dirty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89A821B-DABB-4274-A846-FEF75DE83A5E}"/>
              </a:ext>
            </a:extLst>
          </p:cNvPr>
          <p:cNvSpPr/>
          <p:nvPr/>
        </p:nvSpPr>
        <p:spPr>
          <a:xfrm>
            <a:off x="1609831" y="4434198"/>
            <a:ext cx="5985297" cy="666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2889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4" name="Picture 6" descr="5 Super-Useful Video Editing Courses and Resources">
            <a:extLst>
              <a:ext uri="{FF2B5EF4-FFF2-40B4-BE49-F238E27FC236}">
                <a16:creationId xmlns:a16="http://schemas.microsoft.com/office/drawing/2014/main" id="{934A1DF6-B559-446E-8666-0238B3F017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09"/>
          <a:stretch/>
        </p:blipFill>
        <p:spPr bwMode="auto">
          <a:xfrm>
            <a:off x="-1" y="0"/>
            <a:ext cx="1219548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B912E4E-6794-4673-88A2-3DB89D4F180F}"/>
              </a:ext>
            </a:extLst>
          </p:cNvPr>
          <p:cNvSpPr/>
          <p:nvPr/>
        </p:nvSpPr>
        <p:spPr>
          <a:xfrm>
            <a:off x="1178560" y="1559782"/>
            <a:ext cx="11013440" cy="5298218"/>
          </a:xfrm>
          <a:prstGeom prst="rect">
            <a:avLst/>
          </a:prstGeom>
          <a:solidFill>
            <a:schemeClr val="bg1">
              <a:lumMod val="5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제목 5">
            <a:extLst>
              <a:ext uri="{FF2B5EF4-FFF2-40B4-BE49-F238E27FC236}">
                <a16:creationId xmlns:a16="http://schemas.microsoft.com/office/drawing/2014/main" id="{041FE711-E48F-4E89-841A-F820DF612677}"/>
              </a:ext>
            </a:extLst>
          </p:cNvPr>
          <p:cNvSpPr txBox="1">
            <a:spLocks/>
          </p:cNvSpPr>
          <p:nvPr/>
        </p:nvSpPr>
        <p:spPr>
          <a:xfrm>
            <a:off x="1524000" y="1915382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감사합니다</a:t>
            </a:r>
          </a:p>
        </p:txBody>
      </p:sp>
      <p:sp>
        <p:nvSpPr>
          <p:cNvPr id="8" name="부제목 6">
            <a:extLst>
              <a:ext uri="{FF2B5EF4-FFF2-40B4-BE49-F238E27FC236}">
                <a16:creationId xmlns:a16="http://schemas.microsoft.com/office/drawing/2014/main" id="{39EC42CA-CCBA-4B23-908F-563D35225B2D}"/>
              </a:ext>
            </a:extLst>
          </p:cNvPr>
          <p:cNvSpPr txBox="1">
            <a:spLocks/>
          </p:cNvSpPr>
          <p:nvPr/>
        </p:nvSpPr>
        <p:spPr>
          <a:xfrm>
            <a:off x="1524000" y="4686476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Auto Clipping</a:t>
            </a:r>
            <a:endParaRPr lang="ko-KR" altLang="en-US" dirty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89A821B-DABB-4274-A846-FEF75DE83A5E}"/>
              </a:ext>
            </a:extLst>
          </p:cNvPr>
          <p:cNvSpPr/>
          <p:nvPr/>
        </p:nvSpPr>
        <p:spPr>
          <a:xfrm>
            <a:off x="1609831" y="4434198"/>
            <a:ext cx="5985297" cy="666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1285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E43DE979-B266-4C07-A57E-FC528A73DDFF}"/>
              </a:ext>
            </a:extLst>
          </p:cNvPr>
          <p:cNvGrpSpPr/>
          <p:nvPr/>
        </p:nvGrpSpPr>
        <p:grpSpPr>
          <a:xfrm>
            <a:off x="-3479" y="0"/>
            <a:ext cx="12195479" cy="6858000"/>
            <a:chOff x="-3479" y="0"/>
            <a:chExt cx="12195479" cy="6858000"/>
          </a:xfrm>
        </p:grpSpPr>
        <p:pic>
          <p:nvPicPr>
            <p:cNvPr id="2" name="Picture 2" descr="Streamline Your Film or Video Project with an Assistant Editor">
              <a:extLst>
                <a:ext uri="{FF2B5EF4-FFF2-40B4-BE49-F238E27FC236}">
                  <a16:creationId xmlns:a16="http://schemas.microsoft.com/office/drawing/2014/main" id="{378A4696-2223-4336-9C36-446483E893D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709"/>
            <a:stretch/>
          </p:blipFill>
          <p:spPr bwMode="auto">
            <a:xfrm>
              <a:off x="-3479" y="0"/>
              <a:ext cx="12195479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9FF4105A-CABB-46E6-A843-DC7A0128C53B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tx1">
                <a:lumMod val="75000"/>
                <a:lumOff val="25000"/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3" name="제목 1">
            <a:extLst>
              <a:ext uri="{FF2B5EF4-FFF2-40B4-BE49-F238E27FC236}">
                <a16:creationId xmlns:a16="http://schemas.microsoft.com/office/drawing/2014/main" id="{11CA415A-B837-4BA7-8ACF-4762D1C9E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r"/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Press</a:t>
            </a:r>
            <a:endParaRPr lang="ko-KR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6275C76-432C-494D-9BA8-DFA90CF4B4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655"/>
          <a:stretch/>
        </p:blipFill>
        <p:spPr>
          <a:xfrm>
            <a:off x="671621" y="1835984"/>
            <a:ext cx="5764445" cy="103542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79E6A90-43C8-450B-8647-2F1AC7A83BA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6816"/>
          <a:stretch/>
        </p:blipFill>
        <p:spPr>
          <a:xfrm>
            <a:off x="2073804" y="2805362"/>
            <a:ext cx="5764444" cy="124727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E1F18E8-A841-4F68-AB64-5C1BBEBE352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184" t="38934" r="11543" b="47180"/>
          <a:stretch/>
        </p:blipFill>
        <p:spPr>
          <a:xfrm>
            <a:off x="3864136" y="3851080"/>
            <a:ext cx="6173239" cy="108352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8D0E8FC-D47B-4A78-97CB-991C908603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98396" y="4860203"/>
            <a:ext cx="5840545" cy="103542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0267533F-8E95-4E4B-8044-534EC7965EE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546" y="5994400"/>
            <a:ext cx="759310" cy="815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34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4" name="Picture 6" descr="5 Super-Useful Video Editing Courses and Resources">
            <a:extLst>
              <a:ext uri="{FF2B5EF4-FFF2-40B4-BE49-F238E27FC236}">
                <a16:creationId xmlns:a16="http://schemas.microsoft.com/office/drawing/2014/main" id="{934A1DF6-B559-446E-8666-0238B3F017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09"/>
          <a:stretch/>
        </p:blipFill>
        <p:spPr bwMode="auto">
          <a:xfrm>
            <a:off x="-1" y="0"/>
            <a:ext cx="1219548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B912E4E-6794-4673-88A2-3DB89D4F180F}"/>
              </a:ext>
            </a:extLst>
          </p:cNvPr>
          <p:cNvSpPr/>
          <p:nvPr/>
        </p:nvSpPr>
        <p:spPr>
          <a:xfrm>
            <a:off x="1178560" y="1559782"/>
            <a:ext cx="11013440" cy="5298218"/>
          </a:xfrm>
          <a:prstGeom prst="rect">
            <a:avLst/>
          </a:prstGeom>
          <a:solidFill>
            <a:schemeClr val="bg1">
              <a:lumMod val="5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E69F983-A7D7-437D-919A-BF7AE5D61202}"/>
              </a:ext>
            </a:extLst>
          </p:cNvPr>
          <p:cNvSpPr txBox="1"/>
          <p:nvPr/>
        </p:nvSpPr>
        <p:spPr>
          <a:xfrm>
            <a:off x="1431290" y="1946733"/>
            <a:ext cx="1050798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영상 편집 하기전에 </a:t>
            </a:r>
            <a:r>
              <a:rPr lang="ko-KR" altLang="en-US" sz="1600" dirty="0" err="1">
                <a:solidFill>
                  <a:schemeClr val="bg1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해야할</a:t>
            </a:r>
            <a:r>
              <a:rPr lang="ko-KR" altLang="en-US" sz="1600" dirty="0">
                <a:solidFill>
                  <a:schemeClr val="bg1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 일</a:t>
            </a:r>
            <a:r>
              <a:rPr lang="en-US" altLang="ko-KR" sz="1600" dirty="0">
                <a:solidFill>
                  <a:schemeClr val="bg1"/>
                </a:solidFill>
                <a:effectLst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https://m.blog.naver.com/PostView.nhn?blogId=cuteniki&amp;logNo=221545132852&amp;proxyReferer=https:%2F%2Fwww.google.com%2F</a:t>
            </a:r>
          </a:p>
          <a:p>
            <a:endParaRPr lang="en-US" altLang="ko-KR" sz="800" dirty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r>
              <a:rPr lang="ko-KR" altLang="en-US" sz="1600" dirty="0">
                <a:solidFill>
                  <a:schemeClr val="bg1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성공적인 영상 편집을 위한 준비</a:t>
            </a:r>
            <a:endParaRPr lang="en-US" altLang="ko-KR" sz="1600" dirty="0">
              <a:solidFill>
                <a:schemeClr val="bg1"/>
              </a:solidFill>
              <a:effectLst/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en-US" altLang="ko-KR" sz="1600" dirty="0">
                <a:solidFill>
                  <a:schemeClr val="bg1"/>
                </a:solidFill>
                <a:effectLst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https://m.post.naver.com/viewer/postView.nhn?volumeNo=16399714&amp;memberNo=607398</a:t>
            </a:r>
          </a:p>
          <a:p>
            <a:endParaRPr lang="en-US" altLang="ko-KR" sz="800" dirty="0">
              <a:solidFill>
                <a:schemeClr val="bg1"/>
              </a:solidFill>
              <a:effectLst/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r>
              <a:rPr lang="ko-KR" altLang="en-US" sz="1600" dirty="0">
                <a:solidFill>
                  <a:schemeClr val="bg1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나도 감독</a:t>
            </a:r>
            <a:r>
              <a:rPr lang="en-US" altLang="ko-KR" sz="1600" dirty="0">
                <a:solidFill>
                  <a:schemeClr val="bg1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 </a:t>
            </a:r>
            <a:r>
              <a:rPr lang="ko-KR" altLang="en-US" sz="1600" dirty="0">
                <a:solidFill>
                  <a:schemeClr val="bg1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초보자도 쉽게 따라하는 영상 편집법</a:t>
            </a:r>
            <a:endParaRPr lang="en-US" altLang="ko-KR" sz="16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en-US" altLang="ko-KR" sz="1600" dirty="0">
                <a:solidFill>
                  <a:schemeClr val="bg1"/>
                </a:solidFill>
                <a:effectLst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https://live.lge.co.kr/video_class_sia/</a:t>
            </a:r>
          </a:p>
          <a:p>
            <a:endParaRPr lang="en-US" altLang="ko-KR" sz="800" dirty="0">
              <a:solidFill>
                <a:schemeClr val="bg1"/>
              </a:solidFill>
              <a:effectLst/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r>
              <a:rPr lang="ko-KR" altLang="en-US" sz="1600" dirty="0">
                <a:solidFill>
                  <a:schemeClr val="bg1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인크로스 동영상 플랫폼 트래픽 및 이용현황</a:t>
            </a:r>
            <a:endParaRPr lang="en-US" altLang="ko-KR" sz="1600" dirty="0">
              <a:solidFill>
                <a:schemeClr val="bg1"/>
              </a:solidFill>
              <a:effectLst/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en-US" altLang="ko-KR" sz="1600" dirty="0">
                <a:solidFill>
                  <a:schemeClr val="bg1"/>
                </a:solidFill>
                <a:effectLst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https://www.incross.com/insight/?mod=document&amp;uid=210)</a:t>
            </a:r>
          </a:p>
          <a:p>
            <a:endParaRPr lang="en-US" altLang="ko-KR" sz="800" dirty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r>
              <a:rPr lang="ko-KR" altLang="en-US" sz="16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소프트웨어 정책연구소 </a:t>
            </a:r>
            <a:r>
              <a:rPr lang="en-US" altLang="ko-KR" sz="16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– </a:t>
            </a:r>
            <a:r>
              <a:rPr lang="ko-KR" altLang="en-US" sz="16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온라인 개인 방송 플랫폼 확산 동향</a:t>
            </a:r>
            <a:endParaRPr lang="en-US" altLang="ko-KR" sz="16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en-US" altLang="ko-KR" sz="16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https://spri.kr/posts/view/12093?code=industry_trend</a:t>
            </a:r>
          </a:p>
          <a:p>
            <a:endParaRPr lang="en-US" altLang="ko-KR" sz="800" dirty="0">
              <a:solidFill>
                <a:schemeClr val="bg1"/>
              </a:solidFill>
              <a:effectLst/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r>
              <a:rPr lang="ko-KR" altLang="en-US" sz="1600" dirty="0">
                <a:solidFill>
                  <a:schemeClr val="bg1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한국 콘텐츠 진흥원 </a:t>
            </a:r>
            <a:r>
              <a:rPr lang="en-US" altLang="ko-KR" sz="1600" dirty="0">
                <a:solidFill>
                  <a:schemeClr val="bg1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– </a:t>
            </a:r>
            <a:r>
              <a:rPr lang="ko-KR" altLang="en-US" sz="1600" dirty="0">
                <a:solidFill>
                  <a:schemeClr val="bg1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생방송 </a:t>
            </a:r>
            <a:r>
              <a:rPr lang="ko-KR" altLang="en-US" sz="1600" dirty="0" err="1">
                <a:solidFill>
                  <a:schemeClr val="bg1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최강자</a:t>
            </a:r>
            <a:r>
              <a:rPr lang="ko-KR" altLang="en-US" sz="1600" dirty="0">
                <a:solidFill>
                  <a:schemeClr val="bg1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플랫폼 </a:t>
            </a:r>
            <a:r>
              <a:rPr lang="ko-KR" altLang="en-US" sz="1600" dirty="0" err="1">
                <a:solidFill>
                  <a:schemeClr val="bg1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트위치의</a:t>
            </a:r>
            <a:r>
              <a:rPr lang="ko-KR" altLang="en-US" sz="1600" dirty="0">
                <a:solidFill>
                  <a:schemeClr val="bg1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명과 암</a:t>
            </a:r>
            <a:endParaRPr lang="en-US" altLang="ko-KR" sz="1600" dirty="0">
              <a:solidFill>
                <a:schemeClr val="bg1"/>
              </a:solidFill>
              <a:effectLst/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en-US" altLang="ko-KR" sz="1600" dirty="0">
                <a:solidFill>
                  <a:schemeClr val="bg1"/>
                </a:solidFill>
                <a:effectLst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http://www.kocca.kr/trend/vol18/sub/s31.html</a:t>
            </a:r>
          </a:p>
          <a:p>
            <a:endParaRPr lang="en-US" altLang="ko-KR" sz="800" dirty="0">
              <a:solidFill>
                <a:schemeClr val="bg1"/>
              </a:solidFill>
              <a:effectLst/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r>
              <a:rPr lang="ko-KR" altLang="en-US" sz="16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서울경제 </a:t>
            </a:r>
            <a:r>
              <a:rPr lang="en-US" altLang="ko-KR" sz="16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 </a:t>
            </a:r>
            <a:r>
              <a:rPr lang="en-US" altLang="ko-KR" sz="1600" i="0" dirty="0">
                <a:solidFill>
                  <a:schemeClr val="bg1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"</a:t>
            </a:r>
            <a:r>
              <a:rPr lang="ko-KR" altLang="en-US" sz="1600" i="0" dirty="0">
                <a:solidFill>
                  <a:schemeClr val="bg1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카톡으로 예능 </a:t>
            </a:r>
            <a:r>
              <a:rPr lang="ko-KR" altLang="en-US" sz="1600" i="0" dirty="0" err="1">
                <a:solidFill>
                  <a:schemeClr val="bg1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직배송</a:t>
            </a:r>
            <a:r>
              <a:rPr lang="en-US" altLang="ko-KR" sz="1600" i="0" dirty="0">
                <a:solidFill>
                  <a:schemeClr val="bg1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"…</a:t>
            </a:r>
            <a:r>
              <a:rPr lang="ko-KR" altLang="en-US" sz="1600" i="0" dirty="0">
                <a:solidFill>
                  <a:schemeClr val="bg1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카카오</a:t>
            </a:r>
            <a:r>
              <a:rPr lang="en-US" altLang="ko-KR" sz="1600" i="0" dirty="0">
                <a:solidFill>
                  <a:schemeClr val="bg1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TV </a:t>
            </a:r>
            <a:r>
              <a:rPr lang="ko-KR" altLang="en-US" sz="1600" i="0" dirty="0">
                <a:solidFill>
                  <a:schemeClr val="bg1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한달만에 </a:t>
            </a:r>
            <a:r>
              <a:rPr lang="en-US" altLang="ko-KR" sz="1600" i="0" dirty="0">
                <a:solidFill>
                  <a:schemeClr val="bg1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800</a:t>
            </a:r>
            <a:r>
              <a:rPr lang="ko-KR" altLang="en-US" sz="1600" i="0" dirty="0">
                <a:solidFill>
                  <a:schemeClr val="bg1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만 시청자</a:t>
            </a:r>
            <a:br>
              <a:rPr lang="ko-KR" altLang="en-US" sz="16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</a:br>
            <a:r>
              <a:rPr lang="en-US" altLang="ko-KR" sz="1600" i="0" dirty="0">
                <a:solidFill>
                  <a:schemeClr val="bg1"/>
                </a:solidFill>
                <a:effectLst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https://www.sedaily.com/NewsVIew/1Z93OFQ8DT</a:t>
            </a:r>
            <a:endParaRPr lang="en-US" altLang="ko-KR" sz="1600" dirty="0">
              <a:solidFill>
                <a:schemeClr val="bg1"/>
              </a:solidFill>
              <a:effectLst/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0" name="부제목 6">
            <a:extLst>
              <a:ext uri="{FF2B5EF4-FFF2-40B4-BE49-F238E27FC236}">
                <a16:creationId xmlns:a16="http://schemas.microsoft.com/office/drawing/2014/main" id="{C8429D38-4773-4551-B5C2-A31FA4A7BA23}"/>
              </a:ext>
            </a:extLst>
          </p:cNvPr>
          <p:cNvSpPr txBox="1">
            <a:spLocks/>
          </p:cNvSpPr>
          <p:nvPr/>
        </p:nvSpPr>
        <p:spPr>
          <a:xfrm>
            <a:off x="9127490" y="6103620"/>
            <a:ext cx="2811780" cy="5609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altLang="ko-KR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References</a:t>
            </a:r>
            <a:endParaRPr lang="ko-KR" altLang="en-US" dirty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3944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E43DE979-B266-4C07-A57E-FC528A73DDFF}"/>
              </a:ext>
            </a:extLst>
          </p:cNvPr>
          <p:cNvGrpSpPr/>
          <p:nvPr/>
        </p:nvGrpSpPr>
        <p:grpSpPr>
          <a:xfrm>
            <a:off x="-3479" y="0"/>
            <a:ext cx="12195479" cy="6858000"/>
            <a:chOff x="-3479" y="0"/>
            <a:chExt cx="12195479" cy="6858000"/>
          </a:xfrm>
        </p:grpSpPr>
        <p:pic>
          <p:nvPicPr>
            <p:cNvPr id="2" name="Picture 2" descr="Streamline Your Film or Video Project with an Assistant Editor">
              <a:extLst>
                <a:ext uri="{FF2B5EF4-FFF2-40B4-BE49-F238E27FC236}">
                  <a16:creationId xmlns:a16="http://schemas.microsoft.com/office/drawing/2014/main" id="{378A4696-2223-4336-9C36-446483E893D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709"/>
            <a:stretch/>
          </p:blipFill>
          <p:spPr bwMode="auto">
            <a:xfrm>
              <a:off x="-3479" y="0"/>
              <a:ext cx="12195479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9FF4105A-CABB-46E6-A843-DC7A0128C53B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tx1">
                <a:lumMod val="75000"/>
                <a:lumOff val="25000"/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2054" name="Picture 6" descr="Video youtube icon - Social Icons Color">
            <a:extLst>
              <a:ext uri="{FF2B5EF4-FFF2-40B4-BE49-F238E27FC236}">
                <a16:creationId xmlns:a16="http://schemas.microsoft.com/office/drawing/2014/main" id="{69E672C6-2C0B-46E7-B888-BEB63202F1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4730" y="2984256"/>
            <a:ext cx="1758286" cy="1758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C669919D-2A55-44FF-B680-7BCA4397B0DF}"/>
              </a:ext>
            </a:extLst>
          </p:cNvPr>
          <p:cNvGrpSpPr/>
          <p:nvPr/>
        </p:nvGrpSpPr>
        <p:grpSpPr>
          <a:xfrm>
            <a:off x="1190995" y="2447158"/>
            <a:ext cx="1468120" cy="2832482"/>
            <a:chOff x="1347611" y="2403381"/>
            <a:chExt cx="1468120" cy="2832482"/>
          </a:xfrm>
        </p:grpSpPr>
        <p:pic>
          <p:nvPicPr>
            <p:cNvPr id="2060" name="Picture 12" descr="Gaming, circle, twitch, video, round icon icon">
              <a:extLst>
                <a:ext uri="{FF2B5EF4-FFF2-40B4-BE49-F238E27FC236}">
                  <a16:creationId xmlns:a16="http://schemas.microsoft.com/office/drawing/2014/main" id="{6C7A6218-C0E2-44C9-A110-FF7F0A70A7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8890" y="2403381"/>
              <a:ext cx="1325563" cy="13255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2" name="Picture 14" descr="Afreeca (@AfreecaTV) | Twitter">
              <a:extLst>
                <a:ext uri="{FF2B5EF4-FFF2-40B4-BE49-F238E27FC236}">
                  <a16:creationId xmlns:a16="http://schemas.microsoft.com/office/drawing/2014/main" id="{B5546FBD-1621-4374-B93D-F97FD738E9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750" b="97250" l="4000" r="96500">
                          <a14:foregroundMark x1="33000" y1="77750" x2="37250" y2="79250"/>
                          <a14:foregroundMark x1="47250" y1="79250" x2="67750" y2="76000"/>
                          <a14:foregroundMark x1="70250" y1="73000" x2="67000" y2="75250"/>
                          <a14:foregroundMark x1="27500" y1="72250" x2="38500" y2="79250"/>
                          <a14:foregroundMark x1="37250" y1="6250" x2="48750" y2="16000"/>
                          <a14:foregroundMark x1="38750" y1="78000" x2="51500" y2="8075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47611" y="3767743"/>
              <a:ext cx="1468120" cy="1468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3" name="제목 1">
            <a:extLst>
              <a:ext uri="{FF2B5EF4-FFF2-40B4-BE49-F238E27FC236}">
                <a16:creationId xmlns:a16="http://schemas.microsoft.com/office/drawing/2014/main" id="{11CA415A-B837-4BA7-8ACF-4762D1C9E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r"/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Problem</a:t>
            </a:r>
            <a:endParaRPr lang="ko-KR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8C38C51C-86C2-4E87-AEE5-334735F10194}"/>
              </a:ext>
            </a:extLst>
          </p:cNvPr>
          <p:cNvGrpSpPr/>
          <p:nvPr/>
        </p:nvGrpSpPr>
        <p:grpSpPr>
          <a:xfrm>
            <a:off x="6288689" y="3257584"/>
            <a:ext cx="2425701" cy="1199590"/>
            <a:chOff x="6096000" y="3245987"/>
            <a:chExt cx="2713202" cy="1341769"/>
          </a:xfrm>
        </p:grpSpPr>
        <p:pic>
          <p:nvPicPr>
            <p:cNvPr id="2070" name="Picture 22" descr="After effects after effects logo design icon - Adobe Vicons">
              <a:extLst>
                <a:ext uri="{FF2B5EF4-FFF2-40B4-BE49-F238E27FC236}">
                  <a16:creationId xmlns:a16="http://schemas.microsoft.com/office/drawing/2014/main" id="{44EF1C25-773C-4F30-BC4C-E213B995E10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34" t="2302" r="1286" b="2327"/>
            <a:stretch/>
          </p:blipFill>
          <p:spPr bwMode="auto">
            <a:xfrm>
              <a:off x="6096000" y="3245988"/>
              <a:ext cx="1371434" cy="13417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74" name="Picture 26" descr="Adobe Media Encoder CC Logo Vector (.EPS) Free Download">
              <a:extLst>
                <a:ext uri="{FF2B5EF4-FFF2-40B4-BE49-F238E27FC236}">
                  <a16:creationId xmlns:a16="http://schemas.microsoft.com/office/drawing/2014/main" id="{C9461651-B9D8-4B06-B206-20DD4C326A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67434" y="3245987"/>
              <a:ext cx="1341768" cy="13417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78" name="Picture 30" descr="Video clip Icon of Colored Outline style - Available in SVG, PNG, EPS, AI &amp;  Icon fonts">
            <a:extLst>
              <a:ext uri="{FF2B5EF4-FFF2-40B4-BE49-F238E27FC236}">
                <a16:creationId xmlns:a16="http://schemas.microsoft.com/office/drawing/2014/main" id="{0C05A36D-F0E7-434D-9D1F-3552C8ADAE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5483" y="3148740"/>
            <a:ext cx="1325559" cy="1325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9F58C47E-8D45-415E-AFC0-8575CC39F2B5}"/>
              </a:ext>
            </a:extLst>
          </p:cNvPr>
          <p:cNvCxnSpPr/>
          <p:nvPr/>
        </p:nvCxnSpPr>
        <p:spPr>
          <a:xfrm>
            <a:off x="2939154" y="3857378"/>
            <a:ext cx="615132" cy="0"/>
          </a:xfrm>
          <a:prstGeom prst="straightConnector1">
            <a:avLst/>
          </a:prstGeom>
          <a:ln w="1270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7B83DEEC-8BBE-434E-8E44-4C69E90F0F79}"/>
              </a:ext>
            </a:extLst>
          </p:cNvPr>
          <p:cNvCxnSpPr/>
          <p:nvPr/>
        </p:nvCxnSpPr>
        <p:spPr>
          <a:xfrm>
            <a:off x="5332465" y="3857378"/>
            <a:ext cx="615132" cy="0"/>
          </a:xfrm>
          <a:prstGeom prst="straightConnector1">
            <a:avLst/>
          </a:prstGeom>
          <a:ln w="1270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9AFA9E3E-DE8F-43B7-9A76-30E876457781}"/>
              </a:ext>
            </a:extLst>
          </p:cNvPr>
          <p:cNvCxnSpPr/>
          <p:nvPr/>
        </p:nvCxnSpPr>
        <p:spPr>
          <a:xfrm>
            <a:off x="9016782" y="3863399"/>
            <a:ext cx="615132" cy="0"/>
          </a:xfrm>
          <a:prstGeom prst="straightConnector1">
            <a:avLst/>
          </a:prstGeom>
          <a:ln w="1270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림 19">
            <a:extLst>
              <a:ext uri="{FF2B5EF4-FFF2-40B4-BE49-F238E27FC236}">
                <a16:creationId xmlns:a16="http://schemas.microsoft.com/office/drawing/2014/main" id="{4409D5B5-E058-4163-8C02-2F818024E71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546" y="5994400"/>
            <a:ext cx="759310" cy="815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861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E43DE979-B266-4C07-A57E-FC528A73DDFF}"/>
              </a:ext>
            </a:extLst>
          </p:cNvPr>
          <p:cNvGrpSpPr/>
          <p:nvPr/>
        </p:nvGrpSpPr>
        <p:grpSpPr>
          <a:xfrm>
            <a:off x="-3479" y="0"/>
            <a:ext cx="12195479" cy="6858000"/>
            <a:chOff x="-3479" y="0"/>
            <a:chExt cx="12195479" cy="6858000"/>
          </a:xfrm>
        </p:grpSpPr>
        <p:pic>
          <p:nvPicPr>
            <p:cNvPr id="2" name="Picture 2" descr="Streamline Your Film or Video Project with an Assistant Editor">
              <a:extLst>
                <a:ext uri="{FF2B5EF4-FFF2-40B4-BE49-F238E27FC236}">
                  <a16:creationId xmlns:a16="http://schemas.microsoft.com/office/drawing/2014/main" id="{378A4696-2223-4336-9C36-446483E893D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709"/>
            <a:stretch/>
          </p:blipFill>
          <p:spPr bwMode="auto">
            <a:xfrm>
              <a:off x="-3479" y="0"/>
              <a:ext cx="12195479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9FF4105A-CABB-46E6-A843-DC7A0128C53B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tx1">
                <a:lumMod val="75000"/>
                <a:lumOff val="25000"/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3" name="제목 1">
            <a:extLst>
              <a:ext uri="{FF2B5EF4-FFF2-40B4-BE49-F238E27FC236}">
                <a16:creationId xmlns:a16="http://schemas.microsoft.com/office/drawing/2014/main" id="{11CA415A-B837-4BA7-8ACF-4762D1C9E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r"/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Problem</a:t>
            </a:r>
            <a:endParaRPr lang="ko-KR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27874D9D-6951-4545-9900-D8565045BFBB}"/>
              </a:ext>
            </a:extLst>
          </p:cNvPr>
          <p:cNvGrpSpPr/>
          <p:nvPr/>
        </p:nvGrpSpPr>
        <p:grpSpPr>
          <a:xfrm>
            <a:off x="1314450" y="2055813"/>
            <a:ext cx="10744200" cy="3381375"/>
            <a:chOff x="771525" y="1690688"/>
            <a:chExt cx="10744200" cy="3381375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1DDF63D-B2E7-488F-BC6C-2EF9505307F7}"/>
                </a:ext>
              </a:extLst>
            </p:cNvPr>
            <p:cNvSpPr txBox="1"/>
            <p:nvPr/>
          </p:nvSpPr>
          <p:spPr>
            <a:xfrm>
              <a:off x="771525" y="1690688"/>
              <a:ext cx="107442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Time </a:t>
              </a:r>
            </a:p>
            <a:p>
              <a:endParaRPr lang="en-US" altLang="ko-KR" sz="1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r>
                <a:rPr lang="ko-KR" altLang="en-US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생방송을 모두 시청하고 하이라이트 부분을 편집하는 데에 오랜 시간이 발생한다</a:t>
              </a:r>
              <a:endParaRPr lang="en-US" altLang="ko-KR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0E3D3F6-3CC8-4DC2-8B81-47B114ABDB09}"/>
                </a:ext>
              </a:extLst>
            </p:cNvPr>
            <p:cNvSpPr txBox="1"/>
            <p:nvPr/>
          </p:nvSpPr>
          <p:spPr>
            <a:xfrm>
              <a:off x="771525" y="2904322"/>
              <a:ext cx="107442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Hard to Choose Highlights</a:t>
              </a:r>
            </a:p>
            <a:p>
              <a:endParaRPr lang="en-US" altLang="ko-KR" sz="1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r>
                <a:rPr lang="ko-KR" altLang="en-US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생방송에서 하이라이트 부분을 선정하기 매우 주관적이고</a:t>
              </a:r>
              <a:r>
                <a:rPr lang="en-US" altLang="ko-KR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, </a:t>
              </a:r>
              <a:r>
                <a:rPr lang="ko-KR" altLang="en-US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선별하기 힘들다</a:t>
              </a:r>
              <a:endParaRPr lang="en-US" altLang="ko-KR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D654D72-D160-4CD0-B3B0-6EC952F8822D}"/>
                </a:ext>
              </a:extLst>
            </p:cNvPr>
            <p:cNvSpPr txBox="1"/>
            <p:nvPr/>
          </p:nvSpPr>
          <p:spPr>
            <a:xfrm>
              <a:off x="771525" y="4117956"/>
              <a:ext cx="107442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Cost</a:t>
              </a:r>
            </a:p>
            <a:p>
              <a:endParaRPr lang="en-US" altLang="ko-KR" sz="1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r>
                <a:rPr lang="ko-KR" altLang="en-US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영상 편집자가 </a:t>
              </a:r>
              <a:r>
                <a:rPr lang="ko-KR" altLang="en-US" dirty="0" err="1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스트리머</a:t>
              </a:r>
              <a:r>
                <a:rPr lang="ko-KR" altLang="en-US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 수입의 일부를 가져간다</a:t>
              </a:r>
              <a:endParaRPr lang="en-US" altLang="ko-KR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77A5131A-2C87-4CEF-85D9-366C3C013E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546" y="5994400"/>
            <a:ext cx="759310" cy="815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80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E43DE979-B266-4C07-A57E-FC528A73DDFF}"/>
              </a:ext>
            </a:extLst>
          </p:cNvPr>
          <p:cNvGrpSpPr/>
          <p:nvPr/>
        </p:nvGrpSpPr>
        <p:grpSpPr>
          <a:xfrm>
            <a:off x="-3479" y="0"/>
            <a:ext cx="12195479" cy="6858000"/>
            <a:chOff x="-3479" y="0"/>
            <a:chExt cx="12195479" cy="6858000"/>
          </a:xfrm>
        </p:grpSpPr>
        <p:pic>
          <p:nvPicPr>
            <p:cNvPr id="2" name="Picture 2" descr="Streamline Your Film or Video Project with an Assistant Editor">
              <a:extLst>
                <a:ext uri="{FF2B5EF4-FFF2-40B4-BE49-F238E27FC236}">
                  <a16:creationId xmlns:a16="http://schemas.microsoft.com/office/drawing/2014/main" id="{378A4696-2223-4336-9C36-446483E893D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709"/>
            <a:stretch/>
          </p:blipFill>
          <p:spPr bwMode="auto">
            <a:xfrm>
              <a:off x="-3479" y="0"/>
              <a:ext cx="12195479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9FF4105A-CABB-46E6-A843-DC7A0128C53B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tx1">
                <a:lumMod val="75000"/>
                <a:lumOff val="25000"/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3" name="제목 1">
            <a:extLst>
              <a:ext uri="{FF2B5EF4-FFF2-40B4-BE49-F238E27FC236}">
                <a16:creationId xmlns:a16="http://schemas.microsoft.com/office/drawing/2014/main" id="{11CA415A-B837-4BA7-8ACF-4762D1C9E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r"/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Solution</a:t>
            </a:r>
            <a:endParaRPr lang="ko-KR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60FA78AA-A096-4EA0-91F9-75F643C744ED}"/>
              </a:ext>
            </a:extLst>
          </p:cNvPr>
          <p:cNvGrpSpPr/>
          <p:nvPr/>
        </p:nvGrpSpPr>
        <p:grpSpPr>
          <a:xfrm>
            <a:off x="729945" y="2364692"/>
            <a:ext cx="10728630" cy="3230127"/>
            <a:chOff x="729945" y="2478992"/>
            <a:chExt cx="10728630" cy="3230127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F005D1E6-DA96-4BE5-B9DC-297DAEB7A6DE}"/>
                </a:ext>
              </a:extLst>
            </p:cNvPr>
            <p:cNvSpPr/>
            <p:nvPr/>
          </p:nvSpPr>
          <p:spPr>
            <a:xfrm>
              <a:off x="729945" y="2478992"/>
              <a:ext cx="3423870" cy="2662016"/>
            </a:xfrm>
            <a:prstGeom prst="rect">
              <a:avLst/>
            </a:prstGeom>
            <a:noFill/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SAVE</a:t>
              </a:r>
            </a:p>
            <a:p>
              <a:pPr algn="ctr"/>
              <a:r>
                <a:rPr lang="en-US" altLang="ko-KR" sz="5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TIME</a:t>
              </a:r>
              <a:endParaRPr lang="ko-KR" altLang="en-US" sz="5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72B63575-4664-4249-BF02-40BB5D4C83B6}"/>
                </a:ext>
              </a:extLst>
            </p:cNvPr>
            <p:cNvSpPr/>
            <p:nvPr/>
          </p:nvSpPr>
          <p:spPr>
            <a:xfrm>
              <a:off x="4382325" y="2478992"/>
              <a:ext cx="3423870" cy="2662016"/>
            </a:xfrm>
            <a:prstGeom prst="rect">
              <a:avLst/>
            </a:prstGeom>
            <a:noFill/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EASY</a:t>
              </a:r>
            </a:p>
            <a:p>
              <a:pPr algn="ctr"/>
              <a:r>
                <a:rPr lang="en-US" altLang="ko-KR" sz="5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EXTRACT</a:t>
              </a:r>
              <a:endParaRPr lang="ko-KR" altLang="en-US" sz="5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89C41C4-1946-4CAC-B5B5-F573E9B286AF}"/>
                </a:ext>
              </a:extLst>
            </p:cNvPr>
            <p:cNvSpPr/>
            <p:nvPr/>
          </p:nvSpPr>
          <p:spPr>
            <a:xfrm>
              <a:off x="8034705" y="2478992"/>
              <a:ext cx="3423870" cy="2662016"/>
            </a:xfrm>
            <a:prstGeom prst="rect">
              <a:avLst/>
            </a:prstGeom>
            <a:noFill/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SAVE</a:t>
              </a:r>
            </a:p>
            <a:p>
              <a:pPr algn="ctr"/>
              <a:r>
                <a:rPr lang="en-US" altLang="ko-KR" sz="5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MONEY</a:t>
              </a:r>
              <a:endParaRPr lang="ko-KR" altLang="en-US" sz="5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B18641E-A7FD-4C9E-A128-6C89112FE6D0}"/>
                </a:ext>
              </a:extLst>
            </p:cNvPr>
            <p:cNvSpPr txBox="1"/>
            <p:nvPr/>
          </p:nvSpPr>
          <p:spPr>
            <a:xfrm>
              <a:off x="729945" y="5339787"/>
              <a:ext cx="34238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편집 시간 절약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6EED7EA-B109-4A68-82D4-39135FAD2797}"/>
                </a:ext>
              </a:extLst>
            </p:cNvPr>
            <p:cNvSpPr txBox="1"/>
            <p:nvPr/>
          </p:nvSpPr>
          <p:spPr>
            <a:xfrm>
              <a:off x="4382325" y="5339740"/>
              <a:ext cx="34238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쉬운 하이라이트 추출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7C8365A-7725-44B0-9166-F18B8B359FBC}"/>
                </a:ext>
              </a:extLst>
            </p:cNvPr>
            <p:cNvSpPr txBox="1"/>
            <p:nvPr/>
          </p:nvSpPr>
          <p:spPr>
            <a:xfrm>
              <a:off x="8034705" y="5339693"/>
              <a:ext cx="34238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영상 제작 비용 절감</a:t>
              </a:r>
            </a:p>
          </p:txBody>
        </p:sp>
      </p:grpSp>
      <p:pic>
        <p:nvPicPr>
          <p:cNvPr id="19" name="그림 18">
            <a:extLst>
              <a:ext uri="{FF2B5EF4-FFF2-40B4-BE49-F238E27FC236}">
                <a16:creationId xmlns:a16="http://schemas.microsoft.com/office/drawing/2014/main" id="{E2FCC281-D644-499E-BCD0-525C76C1B7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546" y="5994400"/>
            <a:ext cx="759310" cy="815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309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Apple Stock Nears $500: Buy, Sell, or Hold Ahead of Its Stock Split? -  TechFans">
            <a:extLst>
              <a:ext uri="{FF2B5EF4-FFF2-40B4-BE49-F238E27FC236}">
                <a16:creationId xmlns:a16="http://schemas.microsoft.com/office/drawing/2014/main" id="{ABA8B8DF-4DBB-41EC-A5B6-0AC54874C1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-6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412"/>
          <a:stretch/>
        </p:blipFill>
        <p:spPr bwMode="auto">
          <a:xfrm>
            <a:off x="-1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Video youtube icon - Social Icons Color">
            <a:extLst>
              <a:ext uri="{FF2B5EF4-FFF2-40B4-BE49-F238E27FC236}">
                <a16:creationId xmlns:a16="http://schemas.microsoft.com/office/drawing/2014/main" id="{69E672C6-2C0B-46E7-B888-BEB63202F1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4873" y="2349000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제목 1">
            <a:extLst>
              <a:ext uri="{FF2B5EF4-FFF2-40B4-BE49-F238E27FC236}">
                <a16:creationId xmlns:a16="http://schemas.microsoft.com/office/drawing/2014/main" id="{11CA415A-B837-4BA7-8ACF-4762D1C9E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r"/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Market Validation</a:t>
            </a:r>
            <a:endParaRPr lang="ko-KR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26" name="Picture 2" descr="네이버 밴드 - 나무위키">
            <a:extLst>
              <a:ext uri="{FF2B5EF4-FFF2-40B4-BE49-F238E27FC236}">
                <a16:creationId xmlns:a16="http://schemas.microsoft.com/office/drawing/2014/main" id="{8DF1D4A4-0395-4B69-A854-89737295F4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6000" y="2439000"/>
            <a:ext cx="1980000" cy="19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인스타그램 - 나무위키">
            <a:extLst>
              <a:ext uri="{FF2B5EF4-FFF2-40B4-BE49-F238E27FC236}">
                <a16:creationId xmlns:a16="http://schemas.microsoft.com/office/drawing/2014/main" id="{5B449802-6A85-447E-AA5C-881ACDD72C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7127" y="2439000"/>
            <a:ext cx="1980000" cy="19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E548A7E-ABB7-4B65-8948-ACA99CB477F1}"/>
              </a:ext>
            </a:extLst>
          </p:cNvPr>
          <p:cNvSpPr txBox="1"/>
          <p:nvPr/>
        </p:nvSpPr>
        <p:spPr>
          <a:xfrm>
            <a:off x="979435" y="4724399"/>
            <a:ext cx="31908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C0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순 방문자수</a:t>
            </a:r>
            <a:endParaRPr lang="en-US" altLang="ko-KR" dirty="0">
              <a:solidFill>
                <a:srgbClr val="C00000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ctr"/>
            <a:r>
              <a:rPr lang="en-US" altLang="ko-KR" sz="2400" b="1" dirty="0">
                <a:solidFill>
                  <a:srgbClr val="C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2887.1 </a:t>
            </a:r>
            <a:r>
              <a:rPr lang="ko-KR" altLang="en-US" sz="2400" b="1" dirty="0">
                <a:solidFill>
                  <a:srgbClr val="C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만명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A06ECFF-3669-4EC7-B40E-94DCBB3B8790}"/>
              </a:ext>
            </a:extLst>
          </p:cNvPr>
          <p:cNvSpPr txBox="1"/>
          <p:nvPr/>
        </p:nvSpPr>
        <p:spPr>
          <a:xfrm>
            <a:off x="4500562" y="4724399"/>
            <a:ext cx="31908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92D05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순 방문자수</a:t>
            </a:r>
            <a:endParaRPr lang="en-US" altLang="ko-KR" dirty="0">
              <a:solidFill>
                <a:srgbClr val="92D050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ctr"/>
            <a:r>
              <a:rPr lang="en-US" altLang="ko-KR" sz="2400" b="1" dirty="0">
                <a:solidFill>
                  <a:srgbClr val="92D05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1585.6 </a:t>
            </a:r>
            <a:r>
              <a:rPr lang="ko-KR" altLang="en-US" sz="2400" b="1" dirty="0">
                <a:solidFill>
                  <a:srgbClr val="92D05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만명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B7D03DD-BB20-4259-8F40-27C57743CF16}"/>
              </a:ext>
            </a:extLst>
          </p:cNvPr>
          <p:cNvSpPr txBox="1"/>
          <p:nvPr/>
        </p:nvSpPr>
        <p:spPr>
          <a:xfrm>
            <a:off x="8111689" y="4724398"/>
            <a:ext cx="31908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FFC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순 방문자수</a:t>
            </a:r>
            <a:endParaRPr lang="en-US" altLang="ko-KR" dirty="0">
              <a:solidFill>
                <a:srgbClr val="FFC000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ctr"/>
            <a:r>
              <a:rPr lang="en-US" altLang="ko-KR" sz="2400" b="1" dirty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1105.8 </a:t>
            </a:r>
            <a:r>
              <a:rPr lang="ko-KR" altLang="en-US" sz="2400" b="1" dirty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만명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D76250-BC08-4545-BD4C-67AFC948D64C}"/>
              </a:ext>
            </a:extLst>
          </p:cNvPr>
          <p:cNvSpPr txBox="1"/>
          <p:nvPr/>
        </p:nvSpPr>
        <p:spPr>
          <a:xfrm>
            <a:off x="7086000" y="6212959"/>
            <a:ext cx="4819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출처 </a:t>
            </a:r>
            <a:r>
              <a:rPr lang="en-US" altLang="ko-KR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: </a:t>
            </a:r>
            <a:r>
              <a:rPr lang="ko-KR" altLang="en-US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인크로스 </a:t>
            </a:r>
            <a:r>
              <a:rPr lang="en-US" altLang="ko-KR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– </a:t>
            </a:r>
            <a:r>
              <a:rPr lang="ko-KR" altLang="en-US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동영상 플랫폼 이용 순위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97FB0643-6D05-4609-9585-4C337A159E4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546" y="5994400"/>
            <a:ext cx="759310" cy="815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504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Apple Stock Nears $500: Buy, Sell, or Hold Ahead of Its Stock Split? -  TechFans">
            <a:extLst>
              <a:ext uri="{FF2B5EF4-FFF2-40B4-BE49-F238E27FC236}">
                <a16:creationId xmlns:a16="http://schemas.microsoft.com/office/drawing/2014/main" id="{ABA8B8DF-4DBB-41EC-A5B6-0AC54874C1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-6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412"/>
          <a:stretch/>
        </p:blipFill>
        <p:spPr bwMode="auto">
          <a:xfrm>
            <a:off x="-1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제목 1">
            <a:extLst>
              <a:ext uri="{FF2B5EF4-FFF2-40B4-BE49-F238E27FC236}">
                <a16:creationId xmlns:a16="http://schemas.microsoft.com/office/drawing/2014/main" id="{11CA415A-B837-4BA7-8ACF-4762D1C9E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r"/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Market Validation</a:t>
            </a:r>
            <a:endParaRPr lang="ko-KR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548A7E-ABB7-4B65-8948-ACA99CB477F1}"/>
              </a:ext>
            </a:extLst>
          </p:cNvPr>
          <p:cNvSpPr txBox="1"/>
          <p:nvPr/>
        </p:nvSpPr>
        <p:spPr>
          <a:xfrm>
            <a:off x="979435" y="4724399"/>
            <a:ext cx="31908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00B0F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월 이용자 수</a:t>
            </a:r>
            <a:endParaRPr lang="en-US" altLang="ko-KR" dirty="0">
              <a:solidFill>
                <a:srgbClr val="00B0F0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ctr"/>
            <a:r>
              <a:rPr lang="en-US" altLang="ko-KR" sz="2400" b="1" dirty="0">
                <a:solidFill>
                  <a:srgbClr val="00B0F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803 </a:t>
            </a:r>
            <a:r>
              <a:rPr lang="ko-KR" altLang="en-US" sz="2400" b="1" dirty="0">
                <a:solidFill>
                  <a:srgbClr val="00B0F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만명 </a:t>
            </a:r>
            <a:r>
              <a:rPr lang="en-US" altLang="ko-KR" sz="2400" b="1" dirty="0">
                <a:solidFill>
                  <a:srgbClr val="00B0F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(12% </a:t>
            </a:r>
            <a:r>
              <a:rPr lang="ko-KR" altLang="en-US" sz="2400" b="1" dirty="0">
                <a:solidFill>
                  <a:srgbClr val="00B0F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증가</a:t>
            </a:r>
            <a:r>
              <a:rPr lang="en-US" altLang="ko-KR" sz="2400" b="1" dirty="0">
                <a:solidFill>
                  <a:srgbClr val="00B0F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endParaRPr lang="ko-KR" altLang="en-US" sz="2400" b="1" dirty="0">
              <a:solidFill>
                <a:srgbClr val="00B0F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A06ECFF-3669-4EC7-B40E-94DCBB3B8790}"/>
              </a:ext>
            </a:extLst>
          </p:cNvPr>
          <p:cNvSpPr txBox="1"/>
          <p:nvPr/>
        </p:nvSpPr>
        <p:spPr>
          <a:xfrm>
            <a:off x="4500562" y="4724399"/>
            <a:ext cx="31908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FFFF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총 콘텐츠 누적 재생 수</a:t>
            </a:r>
            <a:endParaRPr lang="en-US" altLang="ko-KR" dirty="0">
              <a:solidFill>
                <a:srgbClr val="FFFF00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ctr"/>
            <a:r>
              <a:rPr lang="en-US" altLang="ko-KR" sz="2400" b="1" dirty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5870 </a:t>
            </a:r>
            <a:r>
              <a:rPr lang="ko-KR" altLang="en-US" sz="2400" b="1" dirty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만 회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B7D03DD-BB20-4259-8F40-27C57743CF16}"/>
              </a:ext>
            </a:extLst>
          </p:cNvPr>
          <p:cNvSpPr txBox="1"/>
          <p:nvPr/>
        </p:nvSpPr>
        <p:spPr>
          <a:xfrm>
            <a:off x="8021690" y="4709158"/>
            <a:ext cx="31908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C198E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일간 실사용자</a:t>
            </a:r>
            <a:endParaRPr lang="en-US" altLang="ko-KR" dirty="0">
              <a:solidFill>
                <a:srgbClr val="C198E0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ctr"/>
            <a:r>
              <a:rPr lang="en-US" altLang="ko-KR" sz="2400" b="1" dirty="0">
                <a:solidFill>
                  <a:srgbClr val="C198E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1500 </a:t>
            </a:r>
            <a:r>
              <a:rPr lang="ko-KR" altLang="en-US" sz="2400" b="1" dirty="0">
                <a:solidFill>
                  <a:srgbClr val="C198E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만명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D76250-BC08-4545-BD4C-67AFC948D64C}"/>
              </a:ext>
            </a:extLst>
          </p:cNvPr>
          <p:cNvSpPr txBox="1"/>
          <p:nvPr/>
        </p:nvSpPr>
        <p:spPr>
          <a:xfrm>
            <a:off x="5311140" y="6212959"/>
            <a:ext cx="6594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출처 </a:t>
            </a:r>
            <a:r>
              <a:rPr lang="en-US" altLang="ko-KR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: </a:t>
            </a:r>
            <a:r>
              <a:rPr lang="ko-KR" altLang="en-US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소프트웨어 정책연구소</a:t>
            </a:r>
            <a:r>
              <a:rPr lang="en-US" altLang="ko-KR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카카오</a:t>
            </a:r>
            <a:r>
              <a:rPr lang="en-US" altLang="ko-KR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en-US" altLang="ko-KR" dirty="0" err="1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TwitchTV</a:t>
            </a:r>
            <a:endParaRPr lang="ko-KR" altLang="en-US" dirty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pic>
        <p:nvPicPr>
          <p:cNvPr id="3" name="Picture 4" descr="카카오TV 모바일 방송하기 기능 추가 안내">
            <a:extLst>
              <a:ext uri="{FF2B5EF4-FFF2-40B4-BE49-F238E27FC236}">
                <a16:creationId xmlns:a16="http://schemas.microsoft.com/office/drawing/2014/main" id="{7F5BE220-80AF-400D-A720-3DE388335E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04" r="27404"/>
          <a:stretch/>
        </p:blipFill>
        <p:spPr bwMode="auto">
          <a:xfrm>
            <a:off x="5127871" y="2514000"/>
            <a:ext cx="1936256" cy="1905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2" name="Picture 2" descr="아프리카TV - AfreecaTV - Apps en Google Play">
            <a:extLst>
              <a:ext uri="{FF2B5EF4-FFF2-40B4-BE49-F238E27FC236}">
                <a16:creationId xmlns:a16="http://schemas.microsoft.com/office/drawing/2014/main" id="{AED588EB-75C1-463F-8CF4-9D0958E53249}"/>
              </a:ext>
            </a:extLst>
          </p:cNvPr>
          <p:cNvPicPr>
            <a:picLocks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43359" y1="18555" x2="48047" y2="23047"/>
                        <a14:foregroundMark x1="44141" y1="72656" x2="49219" y2="73242"/>
                        <a14:foregroundMark x1="54102" y1="74219" x2="61328" y2="70117"/>
                        <a14:foregroundMark x1="64844" y1="68359" x2="64844" y2="68359"/>
                        <a14:foregroundMark x1="66016" y1="67383" x2="62500" y2="70117"/>
                        <a14:foregroundMark x1="55859" y1="72852" x2="50195" y2="73047"/>
                        <a14:foregroundMark x1="43164" y1="72656" x2="34180" y2="673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487" t="11020" r="12414" b="10293"/>
          <a:stretch/>
        </p:blipFill>
        <p:spPr bwMode="auto">
          <a:xfrm>
            <a:off x="1584872" y="2439000"/>
            <a:ext cx="1980000" cy="1980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Twitch, twitch.tv icon icon - Free download on Iconfinder">
            <a:extLst>
              <a:ext uri="{FF2B5EF4-FFF2-40B4-BE49-F238E27FC236}">
                <a16:creationId xmlns:a16="http://schemas.microsoft.com/office/drawing/2014/main" id="{F40DA618-AC08-44EB-9CDC-F908433E22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7126" y="2439000"/>
            <a:ext cx="1980000" cy="19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D722552F-1A1B-4827-8A6E-3B874C7AECE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546" y="5994400"/>
            <a:ext cx="759310" cy="815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233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Apple Stock Nears $500: Buy, Sell, or Hold Ahead of Its Stock Split? -  TechFans">
            <a:extLst>
              <a:ext uri="{FF2B5EF4-FFF2-40B4-BE49-F238E27FC236}">
                <a16:creationId xmlns:a16="http://schemas.microsoft.com/office/drawing/2014/main" id="{ABA8B8DF-4DBB-41EC-A5B6-0AC54874C1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-6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412"/>
          <a:stretch/>
        </p:blipFill>
        <p:spPr bwMode="auto">
          <a:xfrm>
            <a:off x="-1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제목 1">
            <a:extLst>
              <a:ext uri="{FF2B5EF4-FFF2-40B4-BE49-F238E27FC236}">
                <a16:creationId xmlns:a16="http://schemas.microsoft.com/office/drawing/2014/main" id="{11CA415A-B837-4BA7-8ACF-4762D1C9E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r"/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Market Size</a:t>
            </a:r>
            <a:endParaRPr lang="ko-KR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D76250-BC08-4545-BD4C-67AFC948D64C}"/>
              </a:ext>
            </a:extLst>
          </p:cNvPr>
          <p:cNvSpPr txBox="1"/>
          <p:nvPr/>
        </p:nvSpPr>
        <p:spPr>
          <a:xfrm>
            <a:off x="6546604" y="6209856"/>
            <a:ext cx="4819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출처 </a:t>
            </a:r>
            <a:r>
              <a:rPr lang="en-US" altLang="ko-KR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: </a:t>
            </a:r>
            <a:r>
              <a:rPr lang="ko-KR" altLang="en-US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플레이보드 </a:t>
            </a:r>
            <a:r>
              <a:rPr lang="en-US" altLang="ko-KR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– </a:t>
            </a:r>
            <a:r>
              <a:rPr lang="ko-KR" altLang="en-US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한국 유튜브 채널 분석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4BA62E5-ED10-4029-BFAD-ECD1CEA7D0AD}"/>
              </a:ext>
            </a:extLst>
          </p:cNvPr>
          <p:cNvSpPr/>
          <p:nvPr/>
        </p:nvSpPr>
        <p:spPr>
          <a:xfrm>
            <a:off x="1582615" y="2055813"/>
            <a:ext cx="644769" cy="3371972"/>
          </a:xfrm>
          <a:prstGeom prst="rect">
            <a:avLst/>
          </a:prstGeom>
          <a:solidFill>
            <a:srgbClr val="96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CAB1459-FBD0-44EF-A30D-54E126DF7898}"/>
              </a:ext>
            </a:extLst>
          </p:cNvPr>
          <p:cNvSpPr/>
          <p:nvPr/>
        </p:nvSpPr>
        <p:spPr>
          <a:xfrm>
            <a:off x="2913184" y="3083175"/>
            <a:ext cx="644769" cy="234460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FCCFBCA-D657-4508-9937-9531829AC28B}"/>
              </a:ext>
            </a:extLst>
          </p:cNvPr>
          <p:cNvSpPr/>
          <p:nvPr/>
        </p:nvSpPr>
        <p:spPr>
          <a:xfrm>
            <a:off x="4243753" y="3704499"/>
            <a:ext cx="644769" cy="172328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BFC70E7-74FC-4DB8-8DF7-D859C55ABA94}"/>
              </a:ext>
            </a:extLst>
          </p:cNvPr>
          <p:cNvCxnSpPr/>
          <p:nvPr/>
        </p:nvCxnSpPr>
        <p:spPr>
          <a:xfrm>
            <a:off x="1131276" y="5427785"/>
            <a:ext cx="424961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75046FA-A467-4749-BF87-DBEDEBEC2303}"/>
              </a:ext>
            </a:extLst>
          </p:cNvPr>
          <p:cNvSpPr txBox="1"/>
          <p:nvPr/>
        </p:nvSpPr>
        <p:spPr>
          <a:xfrm>
            <a:off x="1465383" y="2090982"/>
            <a:ext cx="879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93%</a:t>
            </a:r>
            <a:endParaRPr lang="ko-KR" altLang="en-US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9B39981-3010-448F-A598-D66F6CA50F65}"/>
              </a:ext>
            </a:extLst>
          </p:cNvPr>
          <p:cNvSpPr txBox="1"/>
          <p:nvPr/>
        </p:nvSpPr>
        <p:spPr>
          <a:xfrm>
            <a:off x="2816467" y="3154735"/>
            <a:ext cx="879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68%</a:t>
            </a:r>
            <a:endParaRPr lang="ko-KR" altLang="en-US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B1CE522-2D0B-4359-837A-72F7FFE1A8A4}"/>
              </a:ext>
            </a:extLst>
          </p:cNvPr>
          <p:cNvSpPr txBox="1"/>
          <p:nvPr/>
        </p:nvSpPr>
        <p:spPr>
          <a:xfrm>
            <a:off x="4126521" y="3767157"/>
            <a:ext cx="879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48%</a:t>
            </a:r>
            <a:endParaRPr lang="ko-KR" altLang="en-US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7030769-547C-4547-90DE-0A4C1EE0D2CF}"/>
              </a:ext>
            </a:extLst>
          </p:cNvPr>
          <p:cNvSpPr txBox="1"/>
          <p:nvPr/>
        </p:nvSpPr>
        <p:spPr>
          <a:xfrm>
            <a:off x="1465382" y="5462954"/>
            <a:ext cx="8792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온라인</a:t>
            </a:r>
            <a:endParaRPr lang="en-US" altLang="ko-KR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동영상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6F5A6BA-1B94-439A-9CD7-358494A77FDE}"/>
              </a:ext>
            </a:extLst>
          </p:cNvPr>
          <p:cNvSpPr txBox="1"/>
          <p:nvPr/>
        </p:nvSpPr>
        <p:spPr>
          <a:xfrm>
            <a:off x="2749060" y="5462954"/>
            <a:ext cx="10140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음악</a:t>
            </a:r>
            <a:endParaRPr lang="en-US" altLang="ko-KR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스트리밍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0840219-4684-4C38-82BE-B9EAAA1345F2}"/>
              </a:ext>
            </a:extLst>
          </p:cNvPr>
          <p:cNvSpPr txBox="1"/>
          <p:nvPr/>
        </p:nvSpPr>
        <p:spPr>
          <a:xfrm>
            <a:off x="4126520" y="5580686"/>
            <a:ext cx="879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VLOG</a:t>
            </a:r>
            <a:endParaRPr lang="ko-KR" altLang="en-US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7577E31-A409-4C19-9D76-073C472BBD96}"/>
              </a:ext>
            </a:extLst>
          </p:cNvPr>
          <p:cNvSpPr/>
          <p:nvPr/>
        </p:nvSpPr>
        <p:spPr>
          <a:xfrm>
            <a:off x="7282962" y="2329320"/>
            <a:ext cx="644769" cy="3098464"/>
          </a:xfrm>
          <a:prstGeom prst="rect">
            <a:avLst/>
          </a:prstGeom>
          <a:solidFill>
            <a:srgbClr val="96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BE0DF67-36F9-44C4-B6D2-B1AC63B293ED}"/>
              </a:ext>
            </a:extLst>
          </p:cNvPr>
          <p:cNvSpPr/>
          <p:nvPr/>
        </p:nvSpPr>
        <p:spPr>
          <a:xfrm>
            <a:off x="8613531" y="4240408"/>
            <a:ext cx="644769" cy="1187376"/>
          </a:xfrm>
          <a:prstGeom prst="rect">
            <a:avLst/>
          </a:prstGeom>
          <a:solidFill>
            <a:srgbClr val="6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1825175-11CC-473B-A65A-BE567B2DD1E8}"/>
              </a:ext>
            </a:extLst>
          </p:cNvPr>
          <p:cNvSpPr/>
          <p:nvPr/>
        </p:nvSpPr>
        <p:spPr>
          <a:xfrm>
            <a:off x="9944100" y="5058448"/>
            <a:ext cx="644769" cy="369333"/>
          </a:xfrm>
          <a:prstGeom prst="rect">
            <a:avLst/>
          </a:prstGeom>
          <a:solidFill>
            <a:srgbClr val="48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6FF69995-4B9B-4326-B0F0-F43E54BBD129}"/>
              </a:ext>
            </a:extLst>
          </p:cNvPr>
          <p:cNvCxnSpPr/>
          <p:nvPr/>
        </p:nvCxnSpPr>
        <p:spPr>
          <a:xfrm>
            <a:off x="6831623" y="5427784"/>
            <a:ext cx="424961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9090573D-7175-437F-A718-2ED8245DDCDB}"/>
              </a:ext>
            </a:extLst>
          </p:cNvPr>
          <p:cNvSpPr txBox="1"/>
          <p:nvPr/>
        </p:nvSpPr>
        <p:spPr>
          <a:xfrm>
            <a:off x="6919545" y="1931877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</a:t>
            </a:r>
            <a:r>
              <a:rPr lang="ko-KR" altLang="en-US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만</a:t>
            </a:r>
            <a:r>
              <a:rPr lang="en-US" altLang="ko-KR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7253</a:t>
            </a:r>
            <a:r>
              <a:rPr lang="ko-KR" altLang="en-US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개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82B7E99-EFBF-4321-9B0D-5AB0C46270EC}"/>
              </a:ext>
            </a:extLst>
          </p:cNvPr>
          <p:cNvSpPr txBox="1"/>
          <p:nvPr/>
        </p:nvSpPr>
        <p:spPr>
          <a:xfrm>
            <a:off x="8483110" y="3876888"/>
            <a:ext cx="946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3829</a:t>
            </a:r>
            <a:r>
              <a:rPr lang="ko-KR" altLang="en-US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개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F96426E-9C9D-4E66-A9E5-7B38F199086C}"/>
              </a:ext>
            </a:extLst>
          </p:cNvPr>
          <p:cNvSpPr txBox="1"/>
          <p:nvPr/>
        </p:nvSpPr>
        <p:spPr>
          <a:xfrm>
            <a:off x="9826865" y="4658973"/>
            <a:ext cx="879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331</a:t>
            </a:r>
            <a:r>
              <a:rPr lang="ko-KR" altLang="en-US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개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00D876C-AC0C-40DB-81B9-B3F356B07FD4}"/>
              </a:ext>
            </a:extLst>
          </p:cNvPr>
          <p:cNvSpPr txBox="1"/>
          <p:nvPr/>
        </p:nvSpPr>
        <p:spPr>
          <a:xfrm>
            <a:off x="6998677" y="5462953"/>
            <a:ext cx="12133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10000</a:t>
            </a:r>
            <a:r>
              <a:rPr lang="ko-KR" altLang="en-US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명</a:t>
            </a:r>
            <a:endParaRPr lang="en-US" altLang="ko-KR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이상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384980B-CF4A-4EAA-B3E5-AC871E587CC2}"/>
              </a:ext>
            </a:extLst>
          </p:cNvPr>
          <p:cNvSpPr txBox="1"/>
          <p:nvPr/>
        </p:nvSpPr>
        <p:spPr>
          <a:xfrm>
            <a:off x="8449407" y="5462953"/>
            <a:ext cx="10140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10</a:t>
            </a:r>
            <a:r>
              <a:rPr lang="ko-KR" altLang="en-US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만명</a:t>
            </a:r>
            <a:endParaRPr lang="en-US" altLang="ko-KR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이상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2BFA72C-75CF-4207-929C-180EF53C6F64}"/>
              </a:ext>
            </a:extLst>
          </p:cNvPr>
          <p:cNvSpPr txBox="1"/>
          <p:nvPr/>
        </p:nvSpPr>
        <p:spPr>
          <a:xfrm>
            <a:off x="9659813" y="5462952"/>
            <a:ext cx="12133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100</a:t>
            </a:r>
            <a:r>
              <a:rPr lang="ko-KR" altLang="en-US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만명</a:t>
            </a:r>
            <a:endParaRPr lang="en-US" altLang="ko-KR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이상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939A228-E20E-4C1A-A4B4-E05FE6C0A080}"/>
              </a:ext>
            </a:extLst>
          </p:cNvPr>
          <p:cNvSpPr txBox="1"/>
          <p:nvPr/>
        </p:nvSpPr>
        <p:spPr>
          <a:xfrm>
            <a:off x="846257" y="6212959"/>
            <a:ext cx="4819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출처 </a:t>
            </a:r>
            <a:r>
              <a:rPr lang="en-US" altLang="ko-KR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: </a:t>
            </a:r>
            <a:r>
              <a:rPr lang="ko-KR" altLang="en-US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인크로스 </a:t>
            </a:r>
            <a:r>
              <a:rPr lang="en-US" altLang="ko-KR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– </a:t>
            </a:r>
            <a:r>
              <a:rPr lang="ko-KR" altLang="en-US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동영상 플랫폼 이용 순위</a:t>
            </a: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05957FFF-D62B-4F8B-ABF4-64C5DB2AEE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546" y="5994400"/>
            <a:ext cx="759310" cy="815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08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500"/>
                            </p:stCondLst>
                            <p:childTnLst>
                              <p:par>
                                <p:cTn id="6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200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2500"/>
                            </p:stCondLst>
                            <p:childTnLst>
                              <p:par>
                                <p:cTn id="7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3000"/>
                            </p:stCondLst>
                            <p:childTnLst>
                              <p:par>
                                <p:cTn id="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3500"/>
                            </p:stCondLst>
                            <p:childTnLst>
                              <p:par>
                                <p:cTn id="8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" grpId="0" animBg="1"/>
      <p:bldP spid="14" grpId="0" animBg="1"/>
      <p:bldP spid="15" grpId="0" animBg="1"/>
      <p:bldP spid="7" grpId="0"/>
      <p:bldP spid="17" grpId="0"/>
      <p:bldP spid="18" grpId="0"/>
      <p:bldP spid="19" grpId="0"/>
      <p:bldP spid="21" grpId="0"/>
      <p:bldP spid="22" grpId="0"/>
      <p:bldP spid="20" grpId="0" animBg="1"/>
      <p:bldP spid="24" grpId="0" animBg="1"/>
      <p:bldP spid="25" grpId="0" animBg="1"/>
      <p:bldP spid="27" grpId="0"/>
      <p:bldP spid="28" grpId="0"/>
      <p:bldP spid="29" grpId="0"/>
      <p:bldP spid="30" grpId="0"/>
      <p:bldP spid="31" grpId="0"/>
      <p:bldP spid="32" grpId="0"/>
      <p:bldP spid="3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The Best Tiktok Video Editing Tools! - Pentos - TikTok tools for Smarter  Marketing">
            <a:extLst>
              <a:ext uri="{FF2B5EF4-FFF2-40B4-BE49-F238E27FC236}">
                <a16:creationId xmlns:a16="http://schemas.microsoft.com/office/drawing/2014/main" id="{432CCEB5-C0D4-442B-922F-2A90A38AD8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30"/>
          <a:stretch/>
        </p:blipFill>
        <p:spPr bwMode="auto">
          <a:xfrm>
            <a:off x="0" y="-1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4346982F-E5E1-4E6D-AA03-C73827747762}"/>
              </a:ext>
            </a:extLst>
          </p:cNvPr>
          <p:cNvSpPr/>
          <p:nvPr/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FDD79996-C893-4150-8118-20C1B47D083E}"/>
              </a:ext>
            </a:extLst>
          </p:cNvPr>
          <p:cNvGrpSpPr/>
          <p:nvPr/>
        </p:nvGrpSpPr>
        <p:grpSpPr>
          <a:xfrm>
            <a:off x="838200" y="1136206"/>
            <a:ext cx="10515600" cy="4655582"/>
            <a:chOff x="838200" y="1136206"/>
            <a:chExt cx="10515600" cy="4655582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D36F7626-290F-4CD4-AEDB-3BA6E712D67A}"/>
                </a:ext>
              </a:extLst>
            </p:cNvPr>
            <p:cNvSpPr/>
            <p:nvPr/>
          </p:nvSpPr>
          <p:spPr>
            <a:xfrm>
              <a:off x="838200" y="1558925"/>
              <a:ext cx="10515600" cy="3740150"/>
            </a:xfrm>
            <a:prstGeom prst="rect">
              <a:avLst/>
            </a:prstGeom>
            <a:noFill/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Live Streaming</a:t>
              </a:r>
            </a:p>
            <a:p>
              <a:pPr algn="ctr"/>
              <a:r>
                <a:rPr lang="en-US" altLang="ko-KR" sz="9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Data Collection</a:t>
              </a:r>
              <a:endParaRPr lang="ko-KR" altLang="en-US" sz="9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4276E46-5033-4CE4-8D20-8F1652347CEE}"/>
                </a:ext>
              </a:extLst>
            </p:cNvPr>
            <p:cNvSpPr txBox="1"/>
            <p:nvPr/>
          </p:nvSpPr>
          <p:spPr>
            <a:xfrm>
              <a:off x="6534150" y="5422456"/>
              <a:ext cx="48196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dirty="0" err="1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AutoClipping</a:t>
              </a:r>
              <a:endParaRPr lang="ko-KR" altLang="en-US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B3B71F5-78E0-4C93-8985-CA7896EF69D4}"/>
                </a:ext>
              </a:extLst>
            </p:cNvPr>
            <p:cNvSpPr txBox="1"/>
            <p:nvPr/>
          </p:nvSpPr>
          <p:spPr>
            <a:xfrm>
              <a:off x="838200" y="1136206"/>
              <a:ext cx="48196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Product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71488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1944</TotalTime>
  <Words>545</Words>
  <Application>Microsoft Office PowerPoint</Application>
  <PresentationFormat>와이드스크린</PresentationFormat>
  <Paragraphs>148</Paragraphs>
  <Slides>20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30" baseType="lpstr">
      <vt:lpstr>Open Sans</vt:lpstr>
      <vt:lpstr>나눔바른고딕 Light</vt:lpstr>
      <vt:lpstr>나눔스퀘어 ExtraBold</vt:lpstr>
      <vt:lpstr>나눔스퀘어 Light</vt:lpstr>
      <vt:lpstr>나눔스퀘어_ac Bold</vt:lpstr>
      <vt:lpstr>나눔스퀘어라운드 Bold</vt:lpstr>
      <vt:lpstr>맑은 고딕</vt:lpstr>
      <vt:lpstr>Arial</vt:lpstr>
      <vt:lpstr>Cambria Math</vt:lpstr>
      <vt:lpstr>Office 테마</vt:lpstr>
      <vt:lpstr>AutoClipping</vt:lpstr>
      <vt:lpstr>Press</vt:lpstr>
      <vt:lpstr>Problem</vt:lpstr>
      <vt:lpstr>Problem</vt:lpstr>
      <vt:lpstr>Solution</vt:lpstr>
      <vt:lpstr>Market Validation</vt:lpstr>
      <vt:lpstr>Market Validation</vt:lpstr>
      <vt:lpstr>Market Size</vt:lpstr>
      <vt:lpstr>PowerPoint 프레젠테이션</vt:lpstr>
      <vt:lpstr>Product</vt:lpstr>
      <vt:lpstr>PowerPoint 프레젠테이션</vt:lpstr>
      <vt:lpstr>Product</vt:lpstr>
      <vt:lpstr>Product</vt:lpstr>
      <vt:lpstr>Competitive Advantages</vt:lpstr>
      <vt:lpstr>Business Model</vt:lpstr>
      <vt:lpstr>Team</vt:lpstr>
      <vt:lpstr>User Testimonials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AutoClip</dc:title>
  <dc:creator>DaeGeon Kim</dc:creator>
  <cp:lastModifiedBy>Less tooth</cp:lastModifiedBy>
  <cp:revision>108</cp:revision>
  <dcterms:created xsi:type="dcterms:W3CDTF">2020-10-28T10:23:35Z</dcterms:created>
  <dcterms:modified xsi:type="dcterms:W3CDTF">2020-11-20T17:11:37Z</dcterms:modified>
</cp:coreProperties>
</file>